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40"/>
  </p:notesMasterIdLst>
  <p:sldIdLst>
    <p:sldId id="256" r:id="rId2"/>
    <p:sldId id="257" r:id="rId3"/>
    <p:sldId id="258" r:id="rId4"/>
    <p:sldId id="290" r:id="rId5"/>
    <p:sldId id="259" r:id="rId6"/>
    <p:sldId id="309" r:id="rId7"/>
    <p:sldId id="262" r:id="rId8"/>
    <p:sldId id="264" r:id="rId9"/>
    <p:sldId id="278" r:id="rId10"/>
    <p:sldId id="279" r:id="rId11"/>
    <p:sldId id="280" r:id="rId12"/>
    <p:sldId id="281" r:id="rId13"/>
    <p:sldId id="282" r:id="rId14"/>
    <p:sldId id="284" r:id="rId15"/>
    <p:sldId id="260" r:id="rId16"/>
    <p:sldId id="265" r:id="rId17"/>
    <p:sldId id="310" r:id="rId18"/>
    <p:sldId id="315" r:id="rId19"/>
    <p:sldId id="311" r:id="rId20"/>
    <p:sldId id="316" r:id="rId21"/>
    <p:sldId id="312" r:id="rId22"/>
    <p:sldId id="313" r:id="rId23"/>
    <p:sldId id="314" r:id="rId24"/>
    <p:sldId id="266" r:id="rId25"/>
    <p:sldId id="267" r:id="rId26"/>
    <p:sldId id="298" r:id="rId27"/>
    <p:sldId id="299" r:id="rId28"/>
    <p:sldId id="285" r:id="rId29"/>
    <p:sldId id="270" r:id="rId30"/>
    <p:sldId id="268" r:id="rId31"/>
    <p:sldId id="269" r:id="rId32"/>
    <p:sldId id="304" r:id="rId33"/>
    <p:sldId id="302" r:id="rId34"/>
    <p:sldId id="305" r:id="rId35"/>
    <p:sldId id="303" r:id="rId36"/>
    <p:sldId id="296" r:id="rId37"/>
    <p:sldId id="317" r:id="rId38"/>
    <p:sldId id="297"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91" d="100"/>
          <a:sy n="91" d="100"/>
        </p:scale>
        <p:origin x="53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DE6C96-6548-43EA-9432-29C781FD19FD}" type="datetimeFigureOut">
              <a:rPr lang="en-US" smtClean="0"/>
              <a:t>11/18/2018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D4A29F-BC7C-4D5D-A9DC-6957848B339F}" type="slidenum">
              <a:rPr lang="en-US" smtClean="0"/>
              <a:t>‹#›</a:t>
            </a:fld>
            <a:endParaRPr lang="en-US"/>
          </a:p>
        </p:txBody>
      </p:sp>
    </p:spTree>
    <p:extLst>
      <p:ext uri="{BB962C8B-B14F-4D97-AF65-F5344CB8AC3E}">
        <p14:creationId xmlns:p14="http://schemas.microsoft.com/office/powerpoint/2010/main" val="2549597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376775B-F6C4-425A-A18D-DF2F29CA5934}" type="datetime1">
              <a:rPr lang="en-US" smtClean="0"/>
              <a:t>11/18/2018</a:t>
            </a:fld>
            <a:endParaRPr lang="en-US" dirty="0"/>
          </a:p>
        </p:txBody>
      </p:sp>
      <p:sp>
        <p:nvSpPr>
          <p:cNvPr id="5" name="Footer Placeholder 4"/>
          <p:cNvSpPr>
            <a:spLocks noGrp="1"/>
          </p:cNvSpPr>
          <p:nvPr>
            <p:ph type="ftr" sz="quarter" idx="11"/>
          </p:nvPr>
        </p:nvSpPr>
        <p:spPr/>
        <p:txBody>
          <a:bodyPr/>
          <a:lstStyle/>
          <a:p>
            <a:r>
              <a:rPr lang="en-US" smtClean="0"/>
              <a:t>©NURSINGCASESTUDIES.COM</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FD6069-C1E9-404D-B703-92EC59146E78}" type="datetime1">
              <a:rPr lang="en-US" smtClean="0"/>
              <a:t>11/18/2018</a:t>
            </a:fld>
            <a:endParaRPr lang="en-US" dirty="0"/>
          </a:p>
        </p:txBody>
      </p:sp>
      <p:sp>
        <p:nvSpPr>
          <p:cNvPr id="8" name="Footer Placeholder 7"/>
          <p:cNvSpPr>
            <a:spLocks noGrp="1"/>
          </p:cNvSpPr>
          <p:nvPr>
            <p:ph type="ftr" sz="quarter" idx="11"/>
          </p:nvPr>
        </p:nvSpPr>
        <p:spPr/>
        <p:txBody>
          <a:bodyPr/>
          <a:lstStyle/>
          <a:p>
            <a:r>
              <a:rPr lang="en-US" smtClean="0"/>
              <a:t>©NURSINGCASESTUDIES.COM</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AFE20F-57AB-4487-A527-A4160CBB92A8}" type="datetime1">
              <a:rPr lang="en-US" smtClean="0"/>
              <a:t>11/18/2018</a:t>
            </a:fld>
            <a:endParaRPr lang="en-US" dirty="0"/>
          </a:p>
        </p:txBody>
      </p:sp>
      <p:sp>
        <p:nvSpPr>
          <p:cNvPr id="8" name="Footer Placeholder 7"/>
          <p:cNvSpPr>
            <a:spLocks noGrp="1"/>
          </p:cNvSpPr>
          <p:nvPr>
            <p:ph type="ftr" sz="quarter" idx="11"/>
          </p:nvPr>
        </p:nvSpPr>
        <p:spPr/>
        <p:txBody>
          <a:bodyPr/>
          <a:lstStyle/>
          <a:p>
            <a:r>
              <a:rPr lang="en-US" smtClean="0"/>
              <a:t>©NURSINGCASESTUDIES.COM</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72FECE-99E5-4531-A6C3-66AD39FA8829}" type="datetime1">
              <a:rPr lang="en-US" smtClean="0"/>
              <a:t>11/18/2018</a:t>
            </a:fld>
            <a:endParaRPr lang="en-US" dirty="0"/>
          </a:p>
        </p:txBody>
      </p:sp>
      <p:sp>
        <p:nvSpPr>
          <p:cNvPr id="5" name="Footer Placeholder 4"/>
          <p:cNvSpPr>
            <a:spLocks noGrp="1"/>
          </p:cNvSpPr>
          <p:nvPr>
            <p:ph type="ftr" sz="quarter" idx="11"/>
          </p:nvPr>
        </p:nvSpPr>
        <p:spPr/>
        <p:txBody>
          <a:bodyPr/>
          <a:lstStyle/>
          <a:p>
            <a:r>
              <a:rPr lang="en-US" smtClean="0"/>
              <a:t>©NURSINGCASESTUDIES.COM</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F31FC43-5209-4DC8-9E65-7130B0EF55EE}" type="datetime1">
              <a:rPr lang="en-US" smtClean="0"/>
              <a:t>11/18/2018</a:t>
            </a:fld>
            <a:endParaRPr lang="en-US" dirty="0"/>
          </a:p>
        </p:txBody>
      </p:sp>
      <p:sp>
        <p:nvSpPr>
          <p:cNvPr id="5" name="Footer Placeholder 4"/>
          <p:cNvSpPr>
            <a:spLocks noGrp="1"/>
          </p:cNvSpPr>
          <p:nvPr>
            <p:ph type="ftr" sz="quarter" idx="11"/>
          </p:nvPr>
        </p:nvSpPr>
        <p:spPr/>
        <p:txBody>
          <a:bodyPr/>
          <a:lstStyle/>
          <a:p>
            <a:r>
              <a:rPr lang="en-US" smtClean="0"/>
              <a:t>©NURSINGCASESTUDIES.COM</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12E90395-1B86-47E0-86FF-7E9D36A4BA04}" type="datetime1">
              <a:rPr lang="en-US" smtClean="0"/>
              <a:t>11/18/2018</a:t>
            </a:fld>
            <a:endParaRPr lang="en-US" dirty="0"/>
          </a:p>
        </p:txBody>
      </p:sp>
      <p:sp>
        <p:nvSpPr>
          <p:cNvPr id="9" name="Footer Placeholder 8"/>
          <p:cNvSpPr>
            <a:spLocks noGrp="1"/>
          </p:cNvSpPr>
          <p:nvPr>
            <p:ph type="ftr" sz="quarter" idx="11"/>
          </p:nvPr>
        </p:nvSpPr>
        <p:spPr/>
        <p:txBody>
          <a:bodyPr/>
          <a:lstStyle/>
          <a:p>
            <a:r>
              <a:rPr lang="en-US" smtClean="0"/>
              <a:t>©NURSINGCASESTUDIES.COM</a:t>
            </a:r>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B2632008-9E06-4C7A-960D-F71D2D53B569}" type="datetime1">
              <a:rPr lang="en-US" smtClean="0"/>
              <a:t>11/18/2018</a:t>
            </a:fld>
            <a:endParaRPr lang="en-US" dirty="0"/>
          </a:p>
        </p:txBody>
      </p:sp>
      <p:sp>
        <p:nvSpPr>
          <p:cNvPr id="11" name="Footer Placeholder 10"/>
          <p:cNvSpPr>
            <a:spLocks noGrp="1"/>
          </p:cNvSpPr>
          <p:nvPr>
            <p:ph type="ftr" sz="quarter" idx="11"/>
          </p:nvPr>
        </p:nvSpPr>
        <p:spPr/>
        <p:txBody>
          <a:bodyPr/>
          <a:lstStyle/>
          <a:p>
            <a:r>
              <a:rPr lang="en-US" smtClean="0"/>
              <a:t>©NURSINGCASESTUDIES.COM</a:t>
            </a:r>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15BE12F7-F5AB-4F6A-8E24-1F31475B8391}" type="datetime1">
              <a:rPr lang="en-US" smtClean="0"/>
              <a:t>11/18/2018</a:t>
            </a:fld>
            <a:endParaRPr lang="en-US" dirty="0"/>
          </a:p>
        </p:txBody>
      </p:sp>
      <p:sp>
        <p:nvSpPr>
          <p:cNvPr id="7" name="Footer Placeholder 6"/>
          <p:cNvSpPr>
            <a:spLocks noGrp="1"/>
          </p:cNvSpPr>
          <p:nvPr>
            <p:ph type="ftr" sz="quarter" idx="11"/>
          </p:nvPr>
        </p:nvSpPr>
        <p:spPr/>
        <p:txBody>
          <a:bodyPr/>
          <a:lstStyle/>
          <a:p>
            <a:r>
              <a:rPr lang="en-US" smtClean="0"/>
              <a:t>©NURSINGCASESTUDIES.COM</a:t>
            </a:r>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D40189B-344D-4696-8769-8C8E13BB1AC6}" type="datetime1">
              <a:rPr lang="en-US" smtClean="0"/>
              <a:t>11/18/2018</a:t>
            </a:fld>
            <a:endParaRPr lang="en-US" dirty="0"/>
          </a:p>
        </p:txBody>
      </p:sp>
      <p:sp>
        <p:nvSpPr>
          <p:cNvPr id="6" name="Footer Placeholder 5"/>
          <p:cNvSpPr>
            <a:spLocks noGrp="1"/>
          </p:cNvSpPr>
          <p:nvPr>
            <p:ph type="ftr" sz="quarter" idx="11"/>
          </p:nvPr>
        </p:nvSpPr>
        <p:spPr/>
        <p:txBody>
          <a:bodyPr/>
          <a:lstStyle/>
          <a:p>
            <a:r>
              <a:rPr lang="en-US" smtClean="0"/>
              <a:t>©NURSINGCASESTUDIES.COM</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6B87AF24-9ABB-4C0D-8D0D-7368407859E7}" type="datetime1">
              <a:rPr lang="en-US" smtClean="0"/>
              <a:t>11/18/2018</a:t>
            </a:fld>
            <a:endParaRPr lang="en-US" dirty="0"/>
          </a:p>
        </p:txBody>
      </p:sp>
      <p:sp>
        <p:nvSpPr>
          <p:cNvPr id="9" name="Footer Placeholder 8"/>
          <p:cNvSpPr>
            <a:spLocks noGrp="1"/>
          </p:cNvSpPr>
          <p:nvPr>
            <p:ph type="ftr" sz="quarter" idx="11"/>
          </p:nvPr>
        </p:nvSpPr>
        <p:spPr/>
        <p:txBody>
          <a:bodyPr/>
          <a:lstStyle/>
          <a:p>
            <a:r>
              <a:rPr lang="en-US" smtClean="0"/>
              <a:t>©NURSINGCASESTUDIES.COM</a:t>
            </a:r>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231979B2-183E-4F6A-A034-34F3A36D9D60}" type="datetime1">
              <a:rPr lang="en-US" smtClean="0"/>
              <a:t>11/18/2018</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r>
              <a:rPr lang="en-US" smtClean="0"/>
              <a:t>©NURSINGCASESTUDIES.COM</a:t>
            </a:r>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ED5F930E-DFDB-48F0-A6C2-DC6AA238D836}" type="datetime1">
              <a:rPr lang="en-US" smtClean="0"/>
              <a:t>11/18/2018</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r>
              <a:rPr lang="en-US" smtClean="0"/>
              <a:t>©NURSINGCASESTUDIES.COM</a:t>
            </a:r>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www.ahrq.gov/professionals/quality-patient-safety/hais/tools/ambulatory-surgery/sections/implementation/training-tools/cus-tool.html" TargetMode="Externa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DD9264-A478-4B82-A891-2BEA8BF9F6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Placeholder 2">
            <a:extLst>
              <a:ext uri="{FF2B5EF4-FFF2-40B4-BE49-F238E27FC236}">
                <a16:creationId xmlns:a16="http://schemas.microsoft.com/office/drawing/2014/main" id="{BA3EDBAC-920A-447B-93B2-1F4F75549B7F}"/>
              </a:ext>
            </a:extLst>
          </p:cNvPr>
          <p:cNvPicPr>
            <a:picLocks noChangeAspect="1"/>
          </p:cNvPicPr>
          <p:nvPr/>
        </p:nvPicPr>
        <p:blipFill rotWithShape="1">
          <a:blip r:embed="rId2"/>
          <a:srcRect t="26587" r="9090" b="32238"/>
          <a:stretch/>
        </p:blipFill>
        <p:spPr>
          <a:xfrm>
            <a:off x="20" y="-1"/>
            <a:ext cx="12188932" cy="6858000"/>
          </a:xfrm>
          <a:prstGeom prst="rect">
            <a:avLst/>
          </a:prstGeom>
        </p:spPr>
      </p:pic>
      <p:sp>
        <p:nvSpPr>
          <p:cNvPr id="11" name="Rectangle 10">
            <a:extLst>
              <a:ext uri="{FF2B5EF4-FFF2-40B4-BE49-F238E27FC236}">
                <a16:creationId xmlns:a16="http://schemas.microsoft.com/office/drawing/2014/main" id="{C4D755E9-CEF5-43A7-A514-4664F25F39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5800334-E8C8-4AA1-B557-1515BB686558}"/>
              </a:ext>
            </a:extLst>
          </p:cNvPr>
          <p:cNvSpPr>
            <a:spLocks noGrp="1"/>
          </p:cNvSpPr>
          <p:nvPr>
            <p:ph type="ctrTitle"/>
          </p:nvPr>
        </p:nvSpPr>
        <p:spPr>
          <a:xfrm>
            <a:off x="643467" y="1298448"/>
            <a:ext cx="3685070" cy="3255264"/>
          </a:xfrm>
        </p:spPr>
        <p:txBody>
          <a:bodyPr>
            <a:normAutofit/>
          </a:bodyPr>
          <a:lstStyle/>
          <a:p>
            <a:r>
              <a:rPr lang="en-US" sz="4400" dirty="0"/>
              <a:t>Health Disparities and Cultural Competence</a:t>
            </a:r>
          </a:p>
        </p:txBody>
      </p:sp>
      <p:sp>
        <p:nvSpPr>
          <p:cNvPr id="3" name="Subtitle 2">
            <a:extLst>
              <a:ext uri="{FF2B5EF4-FFF2-40B4-BE49-F238E27FC236}">
                <a16:creationId xmlns:a16="http://schemas.microsoft.com/office/drawing/2014/main" id="{8EAC7DE5-59D7-4384-8EF1-BE1ECCD2A108}"/>
              </a:ext>
            </a:extLst>
          </p:cNvPr>
          <p:cNvSpPr>
            <a:spLocks noGrp="1"/>
          </p:cNvSpPr>
          <p:nvPr>
            <p:ph type="subTitle" idx="1"/>
          </p:nvPr>
        </p:nvSpPr>
        <p:spPr>
          <a:xfrm>
            <a:off x="643467" y="4670246"/>
            <a:ext cx="3685069" cy="914400"/>
          </a:xfrm>
        </p:spPr>
        <p:txBody>
          <a:bodyPr>
            <a:normAutofit/>
          </a:bodyPr>
          <a:lstStyle/>
          <a:p>
            <a:endParaRPr lang="en-US" dirty="0"/>
          </a:p>
        </p:txBody>
      </p:sp>
      <p:sp>
        <p:nvSpPr>
          <p:cNvPr id="13" name="Rectangle 12">
            <a:extLst>
              <a:ext uri="{FF2B5EF4-FFF2-40B4-BE49-F238E27FC236}">
                <a16:creationId xmlns:a16="http://schemas.microsoft.com/office/drawing/2014/main" id="{2BF879CD-ED15-450F-B829-699C694D2E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Footer Placeholder 5"/>
          <p:cNvSpPr>
            <a:spLocks noGrp="1"/>
          </p:cNvSpPr>
          <p:nvPr>
            <p:ph type="ftr" sz="quarter" idx="11"/>
          </p:nvPr>
        </p:nvSpPr>
        <p:spPr/>
        <p:txBody>
          <a:bodyPr/>
          <a:lstStyle/>
          <a:p>
            <a:r>
              <a:rPr lang="en-US" smtClean="0"/>
              <a:t>©NURSINGCASESTUDIES.COM</a:t>
            </a:r>
            <a:endParaRPr lang="en-US" dirty="0"/>
          </a:p>
        </p:txBody>
      </p:sp>
    </p:spTree>
    <p:extLst>
      <p:ext uri="{BB962C8B-B14F-4D97-AF65-F5344CB8AC3E}">
        <p14:creationId xmlns:p14="http://schemas.microsoft.com/office/powerpoint/2010/main" val="39280563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1322E-F3F7-4B85-8F15-AFA70A6F996E}"/>
              </a:ext>
            </a:extLst>
          </p:cNvPr>
          <p:cNvSpPr>
            <a:spLocks noGrp="1"/>
          </p:cNvSpPr>
          <p:nvPr>
            <p:ph type="title"/>
          </p:nvPr>
        </p:nvSpPr>
        <p:spPr/>
        <p:txBody>
          <a:bodyPr/>
          <a:lstStyle/>
          <a:p>
            <a:r>
              <a:rPr lang="en-US" dirty="0"/>
              <a:t>Health Disparities and Cultural Competence</a:t>
            </a:r>
          </a:p>
        </p:txBody>
      </p:sp>
      <p:sp>
        <p:nvSpPr>
          <p:cNvPr id="3" name="Content Placeholder 2">
            <a:extLst>
              <a:ext uri="{FF2B5EF4-FFF2-40B4-BE49-F238E27FC236}">
                <a16:creationId xmlns:a16="http://schemas.microsoft.com/office/drawing/2014/main" id="{DE189342-7B80-4CD7-80E9-5502346961D9}"/>
              </a:ext>
            </a:extLst>
          </p:cNvPr>
          <p:cNvSpPr>
            <a:spLocks noGrp="1"/>
          </p:cNvSpPr>
          <p:nvPr>
            <p:ph idx="1"/>
          </p:nvPr>
        </p:nvSpPr>
        <p:spPr/>
        <p:txBody>
          <a:bodyPr anchor="t">
            <a:normAutofit/>
          </a:bodyPr>
          <a:lstStyle/>
          <a:p>
            <a:r>
              <a:rPr lang="en-US" dirty="0" smtClean="0"/>
              <a:t>What type of health disparity has Mr. Reyes experienced?</a:t>
            </a:r>
          </a:p>
          <a:p>
            <a:pPr lvl="1"/>
            <a:r>
              <a:rPr lang="en-US" b="1" dirty="0" smtClean="0">
                <a:solidFill>
                  <a:srgbClr val="00B0F0"/>
                </a:solidFill>
              </a:rPr>
              <a:t>Ethnicity</a:t>
            </a:r>
          </a:p>
          <a:p>
            <a:r>
              <a:rPr lang="en-US" dirty="0" smtClean="0"/>
              <a:t>What factors contributed to Mr. Reyes not receiving the appropriate standard of care?</a:t>
            </a:r>
          </a:p>
          <a:p>
            <a:pPr lvl="1"/>
            <a:r>
              <a:rPr lang="en-US" b="1" dirty="0" smtClean="0">
                <a:solidFill>
                  <a:srgbClr val="00B0F0"/>
                </a:solidFill>
              </a:rPr>
              <a:t>Language </a:t>
            </a:r>
            <a:r>
              <a:rPr lang="en-US" b="1" dirty="0">
                <a:solidFill>
                  <a:srgbClr val="00B0F0"/>
                </a:solidFill>
              </a:rPr>
              <a:t>barrier.</a:t>
            </a:r>
          </a:p>
          <a:p>
            <a:pPr lvl="1"/>
            <a:r>
              <a:rPr lang="en-US" b="1" dirty="0">
                <a:solidFill>
                  <a:srgbClr val="00B0F0"/>
                </a:solidFill>
              </a:rPr>
              <a:t>Attitude of the nurse.</a:t>
            </a:r>
          </a:p>
          <a:p>
            <a:pPr lvl="1"/>
            <a:r>
              <a:rPr lang="en-US" b="1" dirty="0">
                <a:solidFill>
                  <a:srgbClr val="00B0F0"/>
                </a:solidFill>
              </a:rPr>
              <a:t>Age of the translator.</a:t>
            </a:r>
          </a:p>
          <a:p>
            <a:pPr marL="502920" lvl="1" indent="0">
              <a:buNone/>
            </a:pPr>
            <a:endParaRPr lang="en-US" dirty="0"/>
          </a:p>
          <a:p>
            <a:pPr lvl="1"/>
            <a:endParaRPr lang="en-US" dirty="0"/>
          </a:p>
        </p:txBody>
      </p:sp>
      <p:sp>
        <p:nvSpPr>
          <p:cNvPr id="4" name="Text Placeholder 3">
            <a:extLst>
              <a:ext uri="{FF2B5EF4-FFF2-40B4-BE49-F238E27FC236}">
                <a16:creationId xmlns:a16="http://schemas.microsoft.com/office/drawing/2014/main" id="{982862D6-6805-4970-9709-D5A737AED870}"/>
              </a:ext>
            </a:extLst>
          </p:cNvPr>
          <p:cNvSpPr>
            <a:spLocks noGrp="1"/>
          </p:cNvSpPr>
          <p:nvPr>
            <p:ph type="body" sz="half" idx="2"/>
          </p:nvPr>
        </p:nvSpPr>
        <p:spPr/>
        <p:txBody>
          <a:bodyPr/>
          <a:lstStyle/>
          <a:p>
            <a:endParaRPr lang="en-US" dirty="0"/>
          </a:p>
        </p:txBody>
      </p:sp>
      <p:sp>
        <p:nvSpPr>
          <p:cNvPr id="6" name="Footer Placeholder 5"/>
          <p:cNvSpPr>
            <a:spLocks noGrp="1"/>
          </p:cNvSpPr>
          <p:nvPr>
            <p:ph type="ftr" sz="quarter" idx="11"/>
          </p:nvPr>
        </p:nvSpPr>
        <p:spPr/>
        <p:txBody>
          <a:bodyPr/>
          <a:lstStyle/>
          <a:p>
            <a:r>
              <a:rPr lang="en-US" smtClean="0"/>
              <a:t>©NURSINGCASESTUDIES.COM</a:t>
            </a:r>
            <a:endParaRPr lang="en-US" dirty="0"/>
          </a:p>
        </p:txBody>
      </p:sp>
    </p:spTree>
    <p:extLst>
      <p:ext uri="{BB962C8B-B14F-4D97-AF65-F5344CB8AC3E}">
        <p14:creationId xmlns:p14="http://schemas.microsoft.com/office/powerpoint/2010/main" val="34658213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1322E-F3F7-4B85-8F15-AFA70A6F996E}"/>
              </a:ext>
            </a:extLst>
          </p:cNvPr>
          <p:cNvSpPr>
            <a:spLocks noGrp="1"/>
          </p:cNvSpPr>
          <p:nvPr>
            <p:ph type="title"/>
          </p:nvPr>
        </p:nvSpPr>
        <p:spPr/>
        <p:txBody>
          <a:bodyPr/>
          <a:lstStyle/>
          <a:p>
            <a:r>
              <a:rPr lang="en-US" dirty="0"/>
              <a:t>Health Disparities and Cultural Competence</a:t>
            </a:r>
          </a:p>
        </p:txBody>
      </p:sp>
      <p:sp>
        <p:nvSpPr>
          <p:cNvPr id="3" name="Content Placeholder 2">
            <a:extLst>
              <a:ext uri="{FF2B5EF4-FFF2-40B4-BE49-F238E27FC236}">
                <a16:creationId xmlns:a16="http://schemas.microsoft.com/office/drawing/2014/main" id="{DE189342-7B80-4CD7-80E9-5502346961D9}"/>
              </a:ext>
            </a:extLst>
          </p:cNvPr>
          <p:cNvSpPr>
            <a:spLocks noGrp="1"/>
          </p:cNvSpPr>
          <p:nvPr>
            <p:ph idx="1"/>
          </p:nvPr>
        </p:nvSpPr>
        <p:spPr/>
        <p:txBody>
          <a:bodyPr anchor="t">
            <a:normAutofit/>
          </a:bodyPr>
          <a:lstStyle/>
          <a:p>
            <a:r>
              <a:rPr lang="en-US" dirty="0"/>
              <a:t>What type of health disparity has Mr. Reyes experienced?</a:t>
            </a:r>
          </a:p>
          <a:p>
            <a:pPr lvl="1"/>
            <a:r>
              <a:rPr lang="en-US" b="1" dirty="0">
                <a:solidFill>
                  <a:srgbClr val="00B0F0"/>
                </a:solidFill>
              </a:rPr>
              <a:t>Ethnicity</a:t>
            </a:r>
          </a:p>
          <a:p>
            <a:r>
              <a:rPr lang="en-US" dirty="0"/>
              <a:t>What factors contributed to Mr. Reyes not receiving the appropriate standard of care?</a:t>
            </a:r>
          </a:p>
          <a:p>
            <a:pPr lvl="1"/>
            <a:r>
              <a:rPr lang="en-US" b="1" dirty="0" smtClean="0">
                <a:solidFill>
                  <a:srgbClr val="00B0F0"/>
                </a:solidFill>
              </a:rPr>
              <a:t>Language </a:t>
            </a:r>
            <a:r>
              <a:rPr lang="en-US" b="1" dirty="0">
                <a:solidFill>
                  <a:srgbClr val="00B0F0"/>
                </a:solidFill>
              </a:rPr>
              <a:t>barrier.</a:t>
            </a:r>
          </a:p>
          <a:p>
            <a:pPr lvl="1"/>
            <a:r>
              <a:rPr lang="en-US" b="1" dirty="0">
                <a:solidFill>
                  <a:srgbClr val="00B0F0"/>
                </a:solidFill>
              </a:rPr>
              <a:t>Attitude of the nurse.</a:t>
            </a:r>
          </a:p>
          <a:p>
            <a:pPr lvl="1"/>
            <a:r>
              <a:rPr lang="en-US" b="1" dirty="0">
                <a:solidFill>
                  <a:srgbClr val="00B0F0"/>
                </a:solidFill>
              </a:rPr>
              <a:t>Age of the translator.</a:t>
            </a:r>
          </a:p>
          <a:p>
            <a:r>
              <a:rPr lang="en-US" dirty="0"/>
              <a:t>What additional assessments should have been completed at this visit?</a:t>
            </a:r>
          </a:p>
          <a:p>
            <a:pPr marL="502920" lvl="1" indent="0">
              <a:buNone/>
            </a:pPr>
            <a:endParaRPr lang="en-US" dirty="0"/>
          </a:p>
          <a:p>
            <a:pPr lvl="1"/>
            <a:endParaRPr lang="en-US" dirty="0"/>
          </a:p>
        </p:txBody>
      </p:sp>
      <p:sp>
        <p:nvSpPr>
          <p:cNvPr id="4" name="Text Placeholder 3">
            <a:extLst>
              <a:ext uri="{FF2B5EF4-FFF2-40B4-BE49-F238E27FC236}">
                <a16:creationId xmlns:a16="http://schemas.microsoft.com/office/drawing/2014/main" id="{982862D6-6805-4970-9709-D5A737AED870}"/>
              </a:ext>
            </a:extLst>
          </p:cNvPr>
          <p:cNvSpPr>
            <a:spLocks noGrp="1"/>
          </p:cNvSpPr>
          <p:nvPr>
            <p:ph type="body" sz="half" idx="2"/>
          </p:nvPr>
        </p:nvSpPr>
        <p:spPr/>
        <p:txBody>
          <a:bodyPr/>
          <a:lstStyle/>
          <a:p>
            <a:endParaRPr lang="en-US" dirty="0"/>
          </a:p>
        </p:txBody>
      </p:sp>
      <p:sp>
        <p:nvSpPr>
          <p:cNvPr id="6" name="Footer Placeholder 5"/>
          <p:cNvSpPr>
            <a:spLocks noGrp="1"/>
          </p:cNvSpPr>
          <p:nvPr>
            <p:ph type="ftr" sz="quarter" idx="11"/>
          </p:nvPr>
        </p:nvSpPr>
        <p:spPr/>
        <p:txBody>
          <a:bodyPr/>
          <a:lstStyle/>
          <a:p>
            <a:r>
              <a:rPr lang="en-US" smtClean="0"/>
              <a:t>©NURSINGCASESTUDIES.COM</a:t>
            </a:r>
            <a:endParaRPr lang="en-US" dirty="0"/>
          </a:p>
        </p:txBody>
      </p:sp>
    </p:spTree>
    <p:extLst>
      <p:ext uri="{BB962C8B-B14F-4D97-AF65-F5344CB8AC3E}">
        <p14:creationId xmlns:p14="http://schemas.microsoft.com/office/powerpoint/2010/main" val="31841752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1322E-F3F7-4B85-8F15-AFA70A6F996E}"/>
              </a:ext>
            </a:extLst>
          </p:cNvPr>
          <p:cNvSpPr>
            <a:spLocks noGrp="1"/>
          </p:cNvSpPr>
          <p:nvPr>
            <p:ph type="title"/>
          </p:nvPr>
        </p:nvSpPr>
        <p:spPr/>
        <p:txBody>
          <a:bodyPr/>
          <a:lstStyle/>
          <a:p>
            <a:r>
              <a:rPr lang="en-US" dirty="0"/>
              <a:t>Health Disparities and Cultural Competence</a:t>
            </a:r>
          </a:p>
        </p:txBody>
      </p:sp>
      <p:sp>
        <p:nvSpPr>
          <p:cNvPr id="3" name="Content Placeholder 2">
            <a:extLst>
              <a:ext uri="{FF2B5EF4-FFF2-40B4-BE49-F238E27FC236}">
                <a16:creationId xmlns:a16="http://schemas.microsoft.com/office/drawing/2014/main" id="{DE189342-7B80-4CD7-80E9-5502346961D9}"/>
              </a:ext>
            </a:extLst>
          </p:cNvPr>
          <p:cNvSpPr>
            <a:spLocks noGrp="1"/>
          </p:cNvSpPr>
          <p:nvPr>
            <p:ph idx="1"/>
          </p:nvPr>
        </p:nvSpPr>
        <p:spPr/>
        <p:txBody>
          <a:bodyPr anchor="t">
            <a:normAutofit/>
          </a:bodyPr>
          <a:lstStyle/>
          <a:p>
            <a:r>
              <a:rPr lang="en-US" dirty="0"/>
              <a:t>What type of health disparity has Mr. Reyes experienced?</a:t>
            </a:r>
          </a:p>
          <a:p>
            <a:pPr lvl="1"/>
            <a:r>
              <a:rPr lang="en-US" b="1" dirty="0">
                <a:solidFill>
                  <a:srgbClr val="00B0F0"/>
                </a:solidFill>
              </a:rPr>
              <a:t>Ethnicity</a:t>
            </a:r>
          </a:p>
          <a:p>
            <a:r>
              <a:rPr lang="en-US" dirty="0"/>
              <a:t>What factors contributed to Mr. Reyes not receiving the appropriate standard of care?</a:t>
            </a:r>
          </a:p>
          <a:p>
            <a:pPr lvl="1"/>
            <a:r>
              <a:rPr lang="en-US" b="1" dirty="0">
                <a:solidFill>
                  <a:srgbClr val="00B0F0"/>
                </a:solidFill>
              </a:rPr>
              <a:t>Language barrier.</a:t>
            </a:r>
          </a:p>
          <a:p>
            <a:pPr lvl="1"/>
            <a:r>
              <a:rPr lang="en-US" b="1" dirty="0">
                <a:solidFill>
                  <a:srgbClr val="00B0F0"/>
                </a:solidFill>
              </a:rPr>
              <a:t>Attitude of the nurse.</a:t>
            </a:r>
          </a:p>
          <a:p>
            <a:pPr lvl="1"/>
            <a:r>
              <a:rPr lang="en-US" b="1" dirty="0">
                <a:solidFill>
                  <a:srgbClr val="00B0F0"/>
                </a:solidFill>
              </a:rPr>
              <a:t>Age of the translator.</a:t>
            </a:r>
          </a:p>
          <a:p>
            <a:r>
              <a:rPr lang="en-US" dirty="0" smtClean="0"/>
              <a:t>What </a:t>
            </a:r>
            <a:r>
              <a:rPr lang="en-US" dirty="0"/>
              <a:t>additional assessments should have been completed at this visit?</a:t>
            </a:r>
          </a:p>
          <a:p>
            <a:pPr lvl="1"/>
            <a:r>
              <a:rPr lang="en-US" b="1" dirty="0">
                <a:solidFill>
                  <a:srgbClr val="00B0F0"/>
                </a:solidFill>
              </a:rPr>
              <a:t>Complete health history.</a:t>
            </a:r>
          </a:p>
          <a:p>
            <a:pPr lvl="1"/>
            <a:r>
              <a:rPr lang="en-US" b="1" dirty="0">
                <a:solidFill>
                  <a:srgbClr val="00B0F0"/>
                </a:solidFill>
              </a:rPr>
              <a:t>Further questions about complaints of fatigue. </a:t>
            </a:r>
          </a:p>
          <a:p>
            <a:pPr lvl="1"/>
            <a:r>
              <a:rPr lang="en-US" b="1" dirty="0">
                <a:solidFill>
                  <a:srgbClr val="00B0F0"/>
                </a:solidFill>
              </a:rPr>
              <a:t>Medication reconciliation.</a:t>
            </a:r>
          </a:p>
          <a:p>
            <a:pPr lvl="1"/>
            <a:r>
              <a:rPr lang="en-US" b="1" dirty="0">
                <a:solidFill>
                  <a:srgbClr val="00B0F0"/>
                </a:solidFill>
              </a:rPr>
              <a:t>24 Hour diet recall.</a:t>
            </a:r>
          </a:p>
          <a:p>
            <a:pPr marL="502920" lvl="1" indent="0">
              <a:buNone/>
            </a:pPr>
            <a:endParaRPr lang="en-US" dirty="0"/>
          </a:p>
          <a:p>
            <a:pPr lvl="1"/>
            <a:endParaRPr lang="en-US" dirty="0"/>
          </a:p>
        </p:txBody>
      </p:sp>
      <p:sp>
        <p:nvSpPr>
          <p:cNvPr id="4" name="Text Placeholder 3">
            <a:extLst>
              <a:ext uri="{FF2B5EF4-FFF2-40B4-BE49-F238E27FC236}">
                <a16:creationId xmlns:a16="http://schemas.microsoft.com/office/drawing/2014/main" id="{982862D6-6805-4970-9709-D5A737AED870}"/>
              </a:ext>
            </a:extLst>
          </p:cNvPr>
          <p:cNvSpPr>
            <a:spLocks noGrp="1"/>
          </p:cNvSpPr>
          <p:nvPr>
            <p:ph type="body" sz="half" idx="2"/>
          </p:nvPr>
        </p:nvSpPr>
        <p:spPr/>
        <p:txBody>
          <a:bodyPr/>
          <a:lstStyle/>
          <a:p>
            <a:endParaRPr lang="en-US" dirty="0"/>
          </a:p>
        </p:txBody>
      </p:sp>
      <p:sp>
        <p:nvSpPr>
          <p:cNvPr id="6" name="Footer Placeholder 5"/>
          <p:cNvSpPr>
            <a:spLocks noGrp="1"/>
          </p:cNvSpPr>
          <p:nvPr>
            <p:ph type="ftr" sz="quarter" idx="11"/>
          </p:nvPr>
        </p:nvSpPr>
        <p:spPr/>
        <p:txBody>
          <a:bodyPr/>
          <a:lstStyle/>
          <a:p>
            <a:r>
              <a:rPr lang="en-US" smtClean="0"/>
              <a:t>©NURSINGCASESTUDIES.COM</a:t>
            </a:r>
            <a:endParaRPr lang="en-US" dirty="0"/>
          </a:p>
        </p:txBody>
      </p:sp>
    </p:spTree>
    <p:extLst>
      <p:ext uri="{BB962C8B-B14F-4D97-AF65-F5344CB8AC3E}">
        <p14:creationId xmlns:p14="http://schemas.microsoft.com/office/powerpoint/2010/main" val="27310142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1322E-F3F7-4B85-8F15-AFA70A6F996E}"/>
              </a:ext>
            </a:extLst>
          </p:cNvPr>
          <p:cNvSpPr>
            <a:spLocks noGrp="1"/>
          </p:cNvSpPr>
          <p:nvPr>
            <p:ph type="title"/>
          </p:nvPr>
        </p:nvSpPr>
        <p:spPr/>
        <p:txBody>
          <a:bodyPr/>
          <a:lstStyle/>
          <a:p>
            <a:r>
              <a:rPr lang="en-US" dirty="0"/>
              <a:t>Health Disparities and Cultural Competence</a:t>
            </a:r>
          </a:p>
        </p:txBody>
      </p:sp>
      <p:sp>
        <p:nvSpPr>
          <p:cNvPr id="3" name="Content Placeholder 2">
            <a:extLst>
              <a:ext uri="{FF2B5EF4-FFF2-40B4-BE49-F238E27FC236}">
                <a16:creationId xmlns:a16="http://schemas.microsoft.com/office/drawing/2014/main" id="{DE189342-7B80-4CD7-80E9-5502346961D9}"/>
              </a:ext>
            </a:extLst>
          </p:cNvPr>
          <p:cNvSpPr>
            <a:spLocks noGrp="1"/>
          </p:cNvSpPr>
          <p:nvPr>
            <p:ph idx="1"/>
          </p:nvPr>
        </p:nvSpPr>
        <p:spPr>
          <a:xfrm>
            <a:off x="3867912" y="868680"/>
            <a:ext cx="7315200" cy="5989320"/>
          </a:xfrm>
        </p:spPr>
        <p:txBody>
          <a:bodyPr anchor="t">
            <a:normAutofit/>
          </a:bodyPr>
          <a:lstStyle/>
          <a:p>
            <a:r>
              <a:rPr lang="en-US" dirty="0"/>
              <a:t>What type of health disparity has Mr. Reyes experienced?</a:t>
            </a:r>
          </a:p>
          <a:p>
            <a:pPr lvl="1"/>
            <a:r>
              <a:rPr lang="en-US" b="1" dirty="0">
                <a:solidFill>
                  <a:srgbClr val="00B0F0"/>
                </a:solidFill>
              </a:rPr>
              <a:t>Ethnicity</a:t>
            </a:r>
          </a:p>
          <a:p>
            <a:r>
              <a:rPr lang="en-US" dirty="0"/>
              <a:t>What factors contributed to Mr. Reyes not receiving the appropriate standard of care?</a:t>
            </a:r>
          </a:p>
          <a:p>
            <a:pPr lvl="1"/>
            <a:r>
              <a:rPr lang="en-US" b="1" dirty="0">
                <a:solidFill>
                  <a:srgbClr val="00B0F0"/>
                </a:solidFill>
              </a:rPr>
              <a:t>Language barrier.</a:t>
            </a:r>
          </a:p>
          <a:p>
            <a:pPr lvl="1"/>
            <a:r>
              <a:rPr lang="en-US" b="1" dirty="0">
                <a:solidFill>
                  <a:srgbClr val="00B0F0"/>
                </a:solidFill>
              </a:rPr>
              <a:t>Attitude of the nurse.</a:t>
            </a:r>
          </a:p>
          <a:p>
            <a:pPr lvl="1"/>
            <a:r>
              <a:rPr lang="en-US" b="1" dirty="0">
                <a:solidFill>
                  <a:srgbClr val="00B0F0"/>
                </a:solidFill>
              </a:rPr>
              <a:t>Age of the translator.</a:t>
            </a:r>
          </a:p>
          <a:p>
            <a:r>
              <a:rPr lang="en-US" dirty="0"/>
              <a:t>What additional assessments should have been completed at this visit?</a:t>
            </a:r>
          </a:p>
          <a:p>
            <a:pPr lvl="1"/>
            <a:r>
              <a:rPr lang="en-US" b="1" dirty="0">
                <a:solidFill>
                  <a:srgbClr val="00B0F0"/>
                </a:solidFill>
              </a:rPr>
              <a:t>Complete health history.</a:t>
            </a:r>
          </a:p>
          <a:p>
            <a:pPr lvl="1"/>
            <a:r>
              <a:rPr lang="en-US" b="1" dirty="0">
                <a:solidFill>
                  <a:srgbClr val="00B0F0"/>
                </a:solidFill>
              </a:rPr>
              <a:t>Further questions about complaints of fatigue. </a:t>
            </a:r>
          </a:p>
          <a:p>
            <a:pPr lvl="1"/>
            <a:r>
              <a:rPr lang="en-US" b="1" dirty="0">
                <a:solidFill>
                  <a:srgbClr val="00B0F0"/>
                </a:solidFill>
              </a:rPr>
              <a:t>Medication reconciliation.</a:t>
            </a:r>
          </a:p>
          <a:p>
            <a:pPr lvl="1"/>
            <a:r>
              <a:rPr lang="en-US" b="1" dirty="0">
                <a:solidFill>
                  <a:srgbClr val="00B0F0"/>
                </a:solidFill>
              </a:rPr>
              <a:t>24 Hour diet recall.</a:t>
            </a:r>
          </a:p>
          <a:p>
            <a:r>
              <a:rPr lang="en-US" dirty="0" smtClean="0"/>
              <a:t>What </a:t>
            </a:r>
            <a:r>
              <a:rPr lang="en-US" dirty="0"/>
              <a:t>additional education could have been completed at this time?</a:t>
            </a:r>
          </a:p>
          <a:p>
            <a:pPr marL="502920" lvl="1" indent="0">
              <a:buNone/>
            </a:pPr>
            <a:endParaRPr lang="en-US" dirty="0"/>
          </a:p>
          <a:p>
            <a:pPr lvl="1"/>
            <a:endParaRPr lang="en-US" dirty="0"/>
          </a:p>
        </p:txBody>
      </p:sp>
      <p:sp>
        <p:nvSpPr>
          <p:cNvPr id="4" name="Text Placeholder 3">
            <a:extLst>
              <a:ext uri="{FF2B5EF4-FFF2-40B4-BE49-F238E27FC236}">
                <a16:creationId xmlns:a16="http://schemas.microsoft.com/office/drawing/2014/main" id="{982862D6-6805-4970-9709-D5A737AED870}"/>
              </a:ext>
            </a:extLst>
          </p:cNvPr>
          <p:cNvSpPr>
            <a:spLocks noGrp="1"/>
          </p:cNvSpPr>
          <p:nvPr>
            <p:ph type="body" sz="half" idx="2"/>
          </p:nvPr>
        </p:nvSpPr>
        <p:spPr/>
        <p:txBody>
          <a:bodyPr/>
          <a:lstStyle/>
          <a:p>
            <a:endParaRPr lang="en-US" dirty="0"/>
          </a:p>
        </p:txBody>
      </p:sp>
      <p:sp>
        <p:nvSpPr>
          <p:cNvPr id="6" name="Footer Placeholder 5"/>
          <p:cNvSpPr>
            <a:spLocks noGrp="1"/>
          </p:cNvSpPr>
          <p:nvPr>
            <p:ph type="ftr" sz="quarter" idx="11"/>
          </p:nvPr>
        </p:nvSpPr>
        <p:spPr/>
        <p:txBody>
          <a:bodyPr/>
          <a:lstStyle/>
          <a:p>
            <a:r>
              <a:rPr lang="en-US" smtClean="0"/>
              <a:t>©NURSINGCASESTUDIES.COM</a:t>
            </a:r>
            <a:endParaRPr lang="en-US" dirty="0"/>
          </a:p>
        </p:txBody>
      </p:sp>
    </p:spTree>
    <p:extLst>
      <p:ext uri="{BB962C8B-B14F-4D97-AF65-F5344CB8AC3E}">
        <p14:creationId xmlns:p14="http://schemas.microsoft.com/office/powerpoint/2010/main" val="33989364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1322E-F3F7-4B85-8F15-AFA70A6F996E}"/>
              </a:ext>
            </a:extLst>
          </p:cNvPr>
          <p:cNvSpPr>
            <a:spLocks noGrp="1"/>
          </p:cNvSpPr>
          <p:nvPr>
            <p:ph type="title"/>
          </p:nvPr>
        </p:nvSpPr>
        <p:spPr/>
        <p:txBody>
          <a:bodyPr/>
          <a:lstStyle/>
          <a:p>
            <a:r>
              <a:rPr lang="en-US" dirty="0"/>
              <a:t>Health Disparities and Cultural Competence</a:t>
            </a:r>
          </a:p>
        </p:txBody>
      </p:sp>
      <p:sp>
        <p:nvSpPr>
          <p:cNvPr id="3" name="Content Placeholder 2">
            <a:extLst>
              <a:ext uri="{FF2B5EF4-FFF2-40B4-BE49-F238E27FC236}">
                <a16:creationId xmlns:a16="http://schemas.microsoft.com/office/drawing/2014/main" id="{DE189342-7B80-4CD7-80E9-5502346961D9}"/>
              </a:ext>
            </a:extLst>
          </p:cNvPr>
          <p:cNvSpPr>
            <a:spLocks noGrp="1"/>
          </p:cNvSpPr>
          <p:nvPr>
            <p:ph idx="1"/>
          </p:nvPr>
        </p:nvSpPr>
        <p:spPr>
          <a:xfrm>
            <a:off x="3867912" y="868680"/>
            <a:ext cx="7315200" cy="5989320"/>
          </a:xfrm>
        </p:spPr>
        <p:txBody>
          <a:bodyPr anchor="t">
            <a:normAutofit/>
          </a:bodyPr>
          <a:lstStyle/>
          <a:p>
            <a:r>
              <a:rPr lang="en-US" dirty="0"/>
              <a:t>What type of health disparity has Mr. Reyes experienced?</a:t>
            </a:r>
          </a:p>
          <a:p>
            <a:pPr lvl="1"/>
            <a:r>
              <a:rPr lang="en-US" b="1" dirty="0">
                <a:solidFill>
                  <a:srgbClr val="00B0F0"/>
                </a:solidFill>
              </a:rPr>
              <a:t>Ethnicity</a:t>
            </a:r>
          </a:p>
          <a:p>
            <a:r>
              <a:rPr lang="en-US" dirty="0"/>
              <a:t>What factors contributed to Mr. Reyes not receiving the appropriate standard of care?</a:t>
            </a:r>
          </a:p>
          <a:p>
            <a:pPr lvl="1"/>
            <a:r>
              <a:rPr lang="en-US" b="1" dirty="0">
                <a:solidFill>
                  <a:srgbClr val="00B0F0"/>
                </a:solidFill>
              </a:rPr>
              <a:t>Language barrier.</a:t>
            </a:r>
          </a:p>
          <a:p>
            <a:pPr lvl="1"/>
            <a:r>
              <a:rPr lang="en-US" b="1" dirty="0">
                <a:solidFill>
                  <a:srgbClr val="00B0F0"/>
                </a:solidFill>
              </a:rPr>
              <a:t>Attitude of the nurse.</a:t>
            </a:r>
          </a:p>
          <a:p>
            <a:pPr lvl="1"/>
            <a:r>
              <a:rPr lang="en-US" b="1" dirty="0">
                <a:solidFill>
                  <a:srgbClr val="00B0F0"/>
                </a:solidFill>
              </a:rPr>
              <a:t>Age of the translator.</a:t>
            </a:r>
          </a:p>
          <a:p>
            <a:r>
              <a:rPr lang="en-US" dirty="0"/>
              <a:t>What additional assessments should have been completed at this visit?</a:t>
            </a:r>
          </a:p>
          <a:p>
            <a:pPr lvl="1"/>
            <a:r>
              <a:rPr lang="en-US" b="1" dirty="0">
                <a:solidFill>
                  <a:srgbClr val="00B0F0"/>
                </a:solidFill>
              </a:rPr>
              <a:t>Complete health history.</a:t>
            </a:r>
          </a:p>
          <a:p>
            <a:pPr lvl="1"/>
            <a:r>
              <a:rPr lang="en-US" b="1" dirty="0">
                <a:solidFill>
                  <a:srgbClr val="00B0F0"/>
                </a:solidFill>
              </a:rPr>
              <a:t>Further questions about complaints of fatigue. </a:t>
            </a:r>
          </a:p>
          <a:p>
            <a:pPr lvl="1"/>
            <a:r>
              <a:rPr lang="en-US" b="1" dirty="0">
                <a:solidFill>
                  <a:srgbClr val="00B0F0"/>
                </a:solidFill>
              </a:rPr>
              <a:t>Medication reconciliation.</a:t>
            </a:r>
          </a:p>
          <a:p>
            <a:pPr lvl="1"/>
            <a:r>
              <a:rPr lang="en-US" b="1" dirty="0">
                <a:solidFill>
                  <a:srgbClr val="00B0F0"/>
                </a:solidFill>
              </a:rPr>
              <a:t>24 Hour diet recall.</a:t>
            </a:r>
          </a:p>
          <a:p>
            <a:r>
              <a:rPr lang="en-US" dirty="0" smtClean="0"/>
              <a:t>What </a:t>
            </a:r>
            <a:r>
              <a:rPr lang="en-US" dirty="0"/>
              <a:t>additional education could have been completed at this time?</a:t>
            </a:r>
          </a:p>
          <a:p>
            <a:pPr lvl="1"/>
            <a:r>
              <a:rPr lang="en-US" b="1" dirty="0">
                <a:solidFill>
                  <a:srgbClr val="00B0F0"/>
                </a:solidFill>
              </a:rPr>
              <a:t>Proper administration of eye drops.</a:t>
            </a:r>
          </a:p>
          <a:p>
            <a:endParaRPr lang="en-US" dirty="0"/>
          </a:p>
          <a:p>
            <a:pPr marL="502920" lvl="1" indent="0">
              <a:buNone/>
            </a:pPr>
            <a:endParaRPr lang="en-US" dirty="0"/>
          </a:p>
          <a:p>
            <a:pPr lvl="1"/>
            <a:endParaRPr lang="en-US" dirty="0"/>
          </a:p>
        </p:txBody>
      </p:sp>
      <p:sp>
        <p:nvSpPr>
          <p:cNvPr id="4" name="Text Placeholder 3">
            <a:extLst>
              <a:ext uri="{FF2B5EF4-FFF2-40B4-BE49-F238E27FC236}">
                <a16:creationId xmlns:a16="http://schemas.microsoft.com/office/drawing/2014/main" id="{982862D6-6805-4970-9709-D5A737AED870}"/>
              </a:ext>
            </a:extLst>
          </p:cNvPr>
          <p:cNvSpPr>
            <a:spLocks noGrp="1"/>
          </p:cNvSpPr>
          <p:nvPr>
            <p:ph type="body" sz="half" idx="2"/>
          </p:nvPr>
        </p:nvSpPr>
        <p:spPr/>
        <p:txBody>
          <a:bodyPr/>
          <a:lstStyle/>
          <a:p>
            <a:endParaRPr lang="en-US" dirty="0"/>
          </a:p>
        </p:txBody>
      </p:sp>
      <p:sp>
        <p:nvSpPr>
          <p:cNvPr id="6" name="Footer Placeholder 5"/>
          <p:cNvSpPr>
            <a:spLocks noGrp="1"/>
          </p:cNvSpPr>
          <p:nvPr>
            <p:ph type="ftr" sz="quarter" idx="11"/>
          </p:nvPr>
        </p:nvSpPr>
        <p:spPr/>
        <p:txBody>
          <a:bodyPr/>
          <a:lstStyle/>
          <a:p>
            <a:r>
              <a:rPr lang="en-US" smtClean="0"/>
              <a:t>©NURSINGCASESTUDIES.COM</a:t>
            </a:r>
            <a:endParaRPr lang="en-US" dirty="0"/>
          </a:p>
        </p:txBody>
      </p:sp>
    </p:spTree>
    <p:extLst>
      <p:ext uri="{BB962C8B-B14F-4D97-AF65-F5344CB8AC3E}">
        <p14:creationId xmlns:p14="http://schemas.microsoft.com/office/powerpoint/2010/main" val="23921227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4EB6E-03AB-48FF-96D0-8586EC6949B2}"/>
              </a:ext>
            </a:extLst>
          </p:cNvPr>
          <p:cNvSpPr>
            <a:spLocks noGrp="1"/>
          </p:cNvSpPr>
          <p:nvPr>
            <p:ph type="title"/>
          </p:nvPr>
        </p:nvSpPr>
        <p:spPr/>
        <p:txBody>
          <a:bodyPr/>
          <a:lstStyle/>
          <a:p>
            <a:r>
              <a:rPr lang="en-US" dirty="0"/>
              <a:t>Health Disparities and Cultural Competence</a:t>
            </a:r>
          </a:p>
        </p:txBody>
      </p:sp>
      <p:sp>
        <p:nvSpPr>
          <p:cNvPr id="3" name="Content Placeholder 2">
            <a:extLst>
              <a:ext uri="{FF2B5EF4-FFF2-40B4-BE49-F238E27FC236}">
                <a16:creationId xmlns:a16="http://schemas.microsoft.com/office/drawing/2014/main" id="{A690AEF1-3FF3-48FC-B25E-7D20258E1B4E}"/>
              </a:ext>
            </a:extLst>
          </p:cNvPr>
          <p:cNvSpPr>
            <a:spLocks noGrp="1"/>
          </p:cNvSpPr>
          <p:nvPr>
            <p:ph idx="1"/>
          </p:nvPr>
        </p:nvSpPr>
        <p:spPr/>
        <p:txBody>
          <a:bodyPr anchor="t">
            <a:normAutofit/>
          </a:bodyPr>
          <a:lstStyle/>
          <a:p>
            <a:r>
              <a:rPr lang="en-US" dirty="0" smtClean="0"/>
              <a:t>Mr. Reyes returns </a:t>
            </a:r>
            <a:r>
              <a:rPr lang="en-US" dirty="0"/>
              <a:t>to the clinic one week later. He is accompanied by his daughter and four grandchildren. </a:t>
            </a:r>
          </a:p>
          <a:p>
            <a:r>
              <a:rPr lang="en-US" dirty="0"/>
              <a:t>He </a:t>
            </a:r>
            <a:r>
              <a:rPr lang="en-US" dirty="0" smtClean="0"/>
              <a:t>said his eye </a:t>
            </a:r>
            <a:r>
              <a:rPr lang="en-US" dirty="0"/>
              <a:t>is red </a:t>
            </a:r>
            <a:r>
              <a:rPr lang="en-US" dirty="0" smtClean="0"/>
              <a:t>again and has </a:t>
            </a:r>
            <a:r>
              <a:rPr lang="en-US" dirty="0"/>
              <a:t>yellow drainage.</a:t>
            </a:r>
          </a:p>
          <a:p>
            <a:r>
              <a:rPr lang="en-US" dirty="0"/>
              <a:t>You are the nurse this weekend. You assess </a:t>
            </a:r>
            <a:r>
              <a:rPr lang="en-US" dirty="0" smtClean="0"/>
              <a:t>Mr. Reyes and </a:t>
            </a:r>
            <a:r>
              <a:rPr lang="en-US" dirty="0"/>
              <a:t>take his VS.  </a:t>
            </a:r>
            <a:endParaRPr lang="en-US" dirty="0" smtClean="0"/>
          </a:p>
          <a:p>
            <a:pPr lvl="1"/>
            <a:r>
              <a:rPr lang="en-US" b="1" dirty="0" smtClean="0">
                <a:latin typeface="Calibri" panose="020F0502020204030204" pitchFamily="34" charset="0"/>
              </a:rPr>
              <a:t>P:</a:t>
            </a:r>
            <a:r>
              <a:rPr lang="en-US" b="1" dirty="0">
                <a:latin typeface="Calibri" panose="020F0502020204030204" pitchFamily="34" charset="0"/>
              </a:rPr>
              <a:t>	</a:t>
            </a:r>
            <a:r>
              <a:rPr lang="en-US" dirty="0">
                <a:latin typeface="Calibri" panose="020F0502020204030204" pitchFamily="34" charset="0"/>
              </a:rPr>
              <a:t>68	</a:t>
            </a:r>
          </a:p>
          <a:p>
            <a:pPr lvl="1"/>
            <a:r>
              <a:rPr lang="en-US" b="1" dirty="0" smtClean="0">
                <a:latin typeface="Calibri" panose="020F0502020204030204" pitchFamily="34" charset="0"/>
              </a:rPr>
              <a:t>T:</a:t>
            </a:r>
            <a:r>
              <a:rPr lang="en-US" b="1" dirty="0">
                <a:latin typeface="Calibri" panose="020F0502020204030204" pitchFamily="34" charset="0"/>
              </a:rPr>
              <a:t>	</a:t>
            </a:r>
            <a:r>
              <a:rPr lang="en-US" dirty="0">
                <a:latin typeface="Calibri" panose="020F0502020204030204" pitchFamily="34" charset="0"/>
              </a:rPr>
              <a:t>37.0 (98.6 F)	</a:t>
            </a:r>
          </a:p>
          <a:p>
            <a:pPr lvl="1"/>
            <a:r>
              <a:rPr lang="en-US" b="1" dirty="0" smtClean="0">
                <a:latin typeface="Calibri" panose="020F0502020204030204" pitchFamily="34" charset="0"/>
              </a:rPr>
              <a:t>R:</a:t>
            </a:r>
            <a:r>
              <a:rPr lang="en-US" b="1" dirty="0">
                <a:latin typeface="Calibri" panose="020F0502020204030204" pitchFamily="34" charset="0"/>
              </a:rPr>
              <a:t>	</a:t>
            </a:r>
            <a:r>
              <a:rPr lang="en-US" dirty="0">
                <a:latin typeface="Calibri" panose="020F0502020204030204" pitchFamily="34" charset="0"/>
              </a:rPr>
              <a:t>19	</a:t>
            </a:r>
          </a:p>
          <a:p>
            <a:pPr lvl="1"/>
            <a:r>
              <a:rPr lang="en-US" b="1" dirty="0" smtClean="0">
                <a:latin typeface="Calibri" panose="020F0502020204030204" pitchFamily="34" charset="0"/>
              </a:rPr>
              <a:t>BP: </a:t>
            </a:r>
            <a:r>
              <a:rPr lang="en-US" dirty="0" smtClean="0">
                <a:latin typeface="Calibri" panose="020F0502020204030204" pitchFamily="34" charset="0"/>
              </a:rPr>
              <a:t>130/90</a:t>
            </a:r>
            <a:r>
              <a:rPr lang="en-US" dirty="0">
                <a:latin typeface="Calibri" panose="020F0502020204030204" pitchFamily="34" charset="0"/>
              </a:rPr>
              <a:t>	</a:t>
            </a:r>
          </a:p>
          <a:p>
            <a:pPr lvl="1"/>
            <a:r>
              <a:rPr lang="en-US" b="1" dirty="0" smtClean="0">
                <a:latin typeface="Calibri" panose="020F0502020204030204" pitchFamily="34" charset="0"/>
              </a:rPr>
              <a:t>Weight: </a:t>
            </a:r>
            <a:r>
              <a:rPr lang="en-US" dirty="0" smtClean="0">
                <a:latin typeface="Calibri" panose="020F0502020204030204" pitchFamily="34" charset="0"/>
              </a:rPr>
              <a:t>180 </a:t>
            </a:r>
            <a:r>
              <a:rPr lang="en-US" dirty="0">
                <a:latin typeface="Calibri" panose="020F0502020204030204" pitchFamily="34" charset="0"/>
              </a:rPr>
              <a:t>lbs. (81.6 kg)	</a:t>
            </a:r>
          </a:p>
          <a:p>
            <a:pPr lvl="1"/>
            <a:r>
              <a:rPr lang="en-US" b="1" dirty="0" smtClean="0">
                <a:latin typeface="Calibri" panose="020F0502020204030204" pitchFamily="34" charset="0"/>
              </a:rPr>
              <a:t>Height: </a:t>
            </a:r>
            <a:r>
              <a:rPr lang="en-US" dirty="0" smtClean="0">
                <a:latin typeface="Calibri" panose="020F0502020204030204" pitchFamily="34" charset="0"/>
              </a:rPr>
              <a:t>5’7</a:t>
            </a:r>
            <a:r>
              <a:rPr lang="en-US" dirty="0">
                <a:latin typeface="Calibri" panose="020F0502020204030204" pitchFamily="34" charset="0"/>
              </a:rPr>
              <a:t>” 	</a:t>
            </a:r>
            <a:endParaRPr lang="en-US" dirty="0" smtClean="0"/>
          </a:p>
          <a:p>
            <a:r>
              <a:rPr lang="en-US" dirty="0" smtClean="0"/>
              <a:t>You </a:t>
            </a:r>
            <a:r>
              <a:rPr lang="en-US" dirty="0"/>
              <a:t>recognize the adult members of the family do not speak </a:t>
            </a:r>
            <a:r>
              <a:rPr lang="en-US" dirty="0" smtClean="0"/>
              <a:t>English and decide to call the language line. </a:t>
            </a:r>
            <a:endParaRPr lang="en-US" dirty="0"/>
          </a:p>
          <a:p>
            <a:pPr marL="0" indent="0">
              <a:buNone/>
            </a:pPr>
            <a:endParaRPr lang="en-US" dirty="0"/>
          </a:p>
        </p:txBody>
      </p:sp>
      <p:sp>
        <p:nvSpPr>
          <p:cNvPr id="4" name="Text Placeholder 3">
            <a:extLst>
              <a:ext uri="{FF2B5EF4-FFF2-40B4-BE49-F238E27FC236}">
                <a16:creationId xmlns:a16="http://schemas.microsoft.com/office/drawing/2014/main" id="{0EB8F780-CE43-45EA-88CD-86A461F4AFD6}"/>
              </a:ext>
            </a:extLst>
          </p:cNvPr>
          <p:cNvSpPr>
            <a:spLocks noGrp="1"/>
          </p:cNvSpPr>
          <p:nvPr>
            <p:ph type="body" sz="half" idx="2"/>
          </p:nvPr>
        </p:nvSpPr>
        <p:spPr/>
        <p:txBody>
          <a:bodyPr/>
          <a:lstStyle/>
          <a:p>
            <a:endParaRPr lang="en-US" dirty="0"/>
          </a:p>
        </p:txBody>
      </p:sp>
      <p:sp>
        <p:nvSpPr>
          <p:cNvPr id="6" name="Footer Placeholder 5"/>
          <p:cNvSpPr>
            <a:spLocks noGrp="1"/>
          </p:cNvSpPr>
          <p:nvPr>
            <p:ph type="ftr" sz="quarter" idx="11"/>
          </p:nvPr>
        </p:nvSpPr>
        <p:spPr/>
        <p:txBody>
          <a:bodyPr/>
          <a:lstStyle/>
          <a:p>
            <a:r>
              <a:rPr lang="en-US" smtClean="0"/>
              <a:t>©NURSINGCASESTUDIES.COM</a:t>
            </a:r>
            <a:endParaRPr lang="en-US" dirty="0"/>
          </a:p>
        </p:txBody>
      </p:sp>
    </p:spTree>
    <p:extLst>
      <p:ext uri="{BB962C8B-B14F-4D97-AF65-F5344CB8AC3E}">
        <p14:creationId xmlns:p14="http://schemas.microsoft.com/office/powerpoint/2010/main" val="7622405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4EB6E-03AB-48FF-96D0-8586EC6949B2}"/>
              </a:ext>
            </a:extLst>
          </p:cNvPr>
          <p:cNvSpPr>
            <a:spLocks noGrp="1"/>
          </p:cNvSpPr>
          <p:nvPr>
            <p:ph type="title"/>
          </p:nvPr>
        </p:nvSpPr>
        <p:spPr/>
        <p:txBody>
          <a:bodyPr/>
          <a:lstStyle/>
          <a:p>
            <a:r>
              <a:rPr lang="en-US" dirty="0"/>
              <a:t>Health Disparities and Cultural Competence</a:t>
            </a:r>
          </a:p>
        </p:txBody>
      </p:sp>
      <p:sp>
        <p:nvSpPr>
          <p:cNvPr id="3" name="Content Placeholder 2">
            <a:extLst>
              <a:ext uri="{FF2B5EF4-FFF2-40B4-BE49-F238E27FC236}">
                <a16:creationId xmlns:a16="http://schemas.microsoft.com/office/drawing/2014/main" id="{A690AEF1-3FF3-48FC-B25E-7D20258E1B4E}"/>
              </a:ext>
            </a:extLst>
          </p:cNvPr>
          <p:cNvSpPr>
            <a:spLocks noGrp="1"/>
          </p:cNvSpPr>
          <p:nvPr>
            <p:ph idx="1"/>
          </p:nvPr>
        </p:nvSpPr>
        <p:spPr/>
        <p:txBody>
          <a:bodyPr anchor="t">
            <a:normAutofit/>
          </a:bodyPr>
          <a:lstStyle/>
          <a:p>
            <a:r>
              <a:rPr lang="en-US" dirty="0"/>
              <a:t>You call the translation hotline the clinic uses for translation services. </a:t>
            </a:r>
          </a:p>
          <a:p>
            <a:r>
              <a:rPr lang="en-US" dirty="0"/>
              <a:t>You complete your history </a:t>
            </a:r>
            <a:r>
              <a:rPr lang="en-US" dirty="0" smtClean="0"/>
              <a:t>using </a:t>
            </a:r>
            <a:r>
              <a:rPr lang="en-US" dirty="0"/>
              <a:t>the translation services. </a:t>
            </a:r>
          </a:p>
          <a:p>
            <a:r>
              <a:rPr lang="en-US" dirty="0" smtClean="0"/>
              <a:t>You learn that Mr. Reyes always “feels” </a:t>
            </a:r>
            <a:r>
              <a:rPr lang="en-US" dirty="0"/>
              <a:t>thirsty. You review his 24 hour food history. He reports his appetite has not decreased. He keeps eating but noticed his clothes are too big for him. </a:t>
            </a:r>
          </a:p>
          <a:p>
            <a:r>
              <a:rPr lang="en-US" dirty="0"/>
              <a:t>He wasn’t sure how to take the eye drops. He was putting two drops in both eyes twice daily. He quit using the eye drop three days </a:t>
            </a:r>
            <a:r>
              <a:rPr lang="en-US" dirty="0" smtClean="0"/>
              <a:t>ago because </a:t>
            </a:r>
            <a:r>
              <a:rPr lang="en-US" dirty="0"/>
              <a:t>his eye wasn’t red anymore. </a:t>
            </a:r>
            <a:endParaRPr lang="en-US" dirty="0" smtClean="0"/>
          </a:p>
          <a:p>
            <a:r>
              <a:rPr lang="en-US" dirty="0" smtClean="0"/>
              <a:t>He says he takes his medication for his blood pressure when he “feels” like his blood pressure is high. </a:t>
            </a:r>
          </a:p>
          <a:p>
            <a:r>
              <a:rPr lang="en-US" dirty="0"/>
              <a:t>You compare his weight to previous visits and note he has lost </a:t>
            </a:r>
            <a:r>
              <a:rPr lang="en-US" dirty="0" smtClean="0"/>
              <a:t>almost </a:t>
            </a:r>
            <a:r>
              <a:rPr lang="en-US" dirty="0"/>
              <a:t>20 pounds over the past six month.</a:t>
            </a:r>
          </a:p>
          <a:p>
            <a:pPr marL="0" indent="0">
              <a:buNone/>
            </a:pPr>
            <a:endParaRPr lang="en-US" dirty="0"/>
          </a:p>
          <a:p>
            <a:endParaRPr lang="en-US" dirty="0"/>
          </a:p>
        </p:txBody>
      </p:sp>
      <p:sp>
        <p:nvSpPr>
          <p:cNvPr id="4" name="Text Placeholder 3">
            <a:extLst>
              <a:ext uri="{FF2B5EF4-FFF2-40B4-BE49-F238E27FC236}">
                <a16:creationId xmlns:a16="http://schemas.microsoft.com/office/drawing/2014/main" id="{0EB8F780-CE43-45EA-88CD-86A461F4AFD6}"/>
              </a:ext>
            </a:extLst>
          </p:cNvPr>
          <p:cNvSpPr>
            <a:spLocks noGrp="1"/>
          </p:cNvSpPr>
          <p:nvPr>
            <p:ph type="body" sz="half" idx="2"/>
          </p:nvPr>
        </p:nvSpPr>
        <p:spPr/>
        <p:txBody>
          <a:bodyPr/>
          <a:lstStyle/>
          <a:p>
            <a:endParaRPr lang="en-US" dirty="0"/>
          </a:p>
        </p:txBody>
      </p:sp>
      <p:sp>
        <p:nvSpPr>
          <p:cNvPr id="6" name="Footer Placeholder 5"/>
          <p:cNvSpPr>
            <a:spLocks noGrp="1"/>
          </p:cNvSpPr>
          <p:nvPr>
            <p:ph type="ftr" sz="quarter" idx="11"/>
          </p:nvPr>
        </p:nvSpPr>
        <p:spPr/>
        <p:txBody>
          <a:bodyPr/>
          <a:lstStyle/>
          <a:p>
            <a:r>
              <a:rPr lang="en-US" smtClean="0"/>
              <a:t>©NURSINGCASESTUDIES.COM</a:t>
            </a:r>
            <a:endParaRPr lang="en-US" dirty="0"/>
          </a:p>
        </p:txBody>
      </p:sp>
    </p:spTree>
    <p:extLst>
      <p:ext uri="{BB962C8B-B14F-4D97-AF65-F5344CB8AC3E}">
        <p14:creationId xmlns:p14="http://schemas.microsoft.com/office/powerpoint/2010/main" val="1147914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4EB6E-03AB-48FF-96D0-8586EC6949B2}"/>
              </a:ext>
            </a:extLst>
          </p:cNvPr>
          <p:cNvSpPr>
            <a:spLocks noGrp="1"/>
          </p:cNvSpPr>
          <p:nvPr>
            <p:ph type="title"/>
          </p:nvPr>
        </p:nvSpPr>
        <p:spPr/>
        <p:txBody>
          <a:bodyPr/>
          <a:lstStyle/>
          <a:p>
            <a:r>
              <a:rPr lang="en-US" dirty="0"/>
              <a:t>Health Disparities and Cultural Competence</a:t>
            </a:r>
          </a:p>
        </p:txBody>
      </p:sp>
      <p:sp>
        <p:nvSpPr>
          <p:cNvPr id="3" name="Content Placeholder 2">
            <a:extLst>
              <a:ext uri="{FF2B5EF4-FFF2-40B4-BE49-F238E27FC236}">
                <a16:creationId xmlns:a16="http://schemas.microsoft.com/office/drawing/2014/main" id="{A690AEF1-3FF3-48FC-B25E-7D20258E1B4E}"/>
              </a:ext>
            </a:extLst>
          </p:cNvPr>
          <p:cNvSpPr>
            <a:spLocks noGrp="1"/>
          </p:cNvSpPr>
          <p:nvPr>
            <p:ph idx="1"/>
          </p:nvPr>
        </p:nvSpPr>
        <p:spPr/>
        <p:txBody>
          <a:bodyPr anchor="t">
            <a:normAutofit/>
          </a:bodyPr>
          <a:lstStyle/>
          <a:p>
            <a:r>
              <a:rPr lang="en-US" b="1" dirty="0"/>
              <a:t>Objective Data</a:t>
            </a:r>
            <a:endParaRPr lang="en-US" dirty="0"/>
          </a:p>
          <a:p>
            <a:pPr lvl="1"/>
            <a:r>
              <a:rPr lang="en-US" b="1" dirty="0"/>
              <a:t>General Appearance:</a:t>
            </a:r>
            <a:r>
              <a:rPr lang="en-US" dirty="0"/>
              <a:t> Resting in chair, talking to family, no acute distress noted. </a:t>
            </a:r>
          </a:p>
          <a:p>
            <a:pPr lvl="1"/>
            <a:r>
              <a:rPr lang="en-US" b="1" dirty="0"/>
              <a:t>RESP: </a:t>
            </a:r>
            <a:r>
              <a:rPr lang="en-US" dirty="0"/>
              <a:t>Not Assessed</a:t>
            </a:r>
          </a:p>
          <a:p>
            <a:pPr lvl="1"/>
            <a:r>
              <a:rPr lang="en-US" b="1" dirty="0"/>
              <a:t>CARDIAC: </a:t>
            </a:r>
            <a:r>
              <a:rPr lang="en-US" dirty="0"/>
              <a:t>Skin pink, warm and dry to touch. </a:t>
            </a:r>
            <a:r>
              <a:rPr lang="en-US" dirty="0" smtClean="0"/>
              <a:t>Capillary refill &lt;3 seconds.</a:t>
            </a:r>
            <a:endParaRPr lang="en-US" dirty="0"/>
          </a:p>
          <a:p>
            <a:pPr lvl="1"/>
            <a:r>
              <a:rPr lang="en-US" b="1" dirty="0"/>
              <a:t>NEURO:</a:t>
            </a:r>
            <a:r>
              <a:rPr lang="en-US" dirty="0"/>
              <a:t> Alert &amp; oriented to person/place/time/situation. </a:t>
            </a:r>
          </a:p>
          <a:p>
            <a:pPr lvl="1"/>
            <a:r>
              <a:rPr lang="en-US" b="1" dirty="0"/>
              <a:t>GI:</a:t>
            </a:r>
            <a:r>
              <a:rPr lang="en-US" dirty="0"/>
              <a:t> Not Assessed</a:t>
            </a:r>
          </a:p>
          <a:p>
            <a:pPr lvl="1"/>
            <a:r>
              <a:rPr lang="en-US" b="1" dirty="0"/>
              <a:t>GU: </a:t>
            </a:r>
            <a:r>
              <a:rPr lang="en-US" dirty="0"/>
              <a:t>Not Assessed</a:t>
            </a:r>
          </a:p>
          <a:p>
            <a:pPr lvl="1"/>
            <a:r>
              <a:rPr lang="en-US" b="1" dirty="0"/>
              <a:t>SKIN: </a:t>
            </a:r>
            <a:r>
              <a:rPr lang="en-US" dirty="0"/>
              <a:t>Left eye is red with purulent drainage. No discharge noted to right eye. No other lesions noted. Lips moist.</a:t>
            </a:r>
          </a:p>
        </p:txBody>
      </p:sp>
      <p:sp>
        <p:nvSpPr>
          <p:cNvPr id="4" name="Text Placeholder 3">
            <a:extLst>
              <a:ext uri="{FF2B5EF4-FFF2-40B4-BE49-F238E27FC236}">
                <a16:creationId xmlns:a16="http://schemas.microsoft.com/office/drawing/2014/main" id="{0EB8F780-CE43-45EA-88CD-86A461F4AFD6}"/>
              </a:ext>
            </a:extLst>
          </p:cNvPr>
          <p:cNvSpPr>
            <a:spLocks noGrp="1"/>
          </p:cNvSpPr>
          <p:nvPr>
            <p:ph type="body" sz="half" idx="2"/>
          </p:nvPr>
        </p:nvSpPr>
        <p:spPr/>
        <p:txBody>
          <a:bodyPr/>
          <a:lstStyle/>
          <a:p>
            <a:endParaRPr lang="en-US" dirty="0"/>
          </a:p>
        </p:txBody>
      </p:sp>
      <p:sp>
        <p:nvSpPr>
          <p:cNvPr id="6" name="Footer Placeholder 5"/>
          <p:cNvSpPr>
            <a:spLocks noGrp="1"/>
          </p:cNvSpPr>
          <p:nvPr>
            <p:ph type="ftr" sz="quarter" idx="11"/>
          </p:nvPr>
        </p:nvSpPr>
        <p:spPr/>
        <p:txBody>
          <a:bodyPr/>
          <a:lstStyle/>
          <a:p>
            <a:r>
              <a:rPr lang="en-US" smtClean="0"/>
              <a:t>©NURSINGCASESTUDIES.COM</a:t>
            </a:r>
            <a:endParaRPr lang="en-US" dirty="0"/>
          </a:p>
        </p:txBody>
      </p:sp>
    </p:spTree>
    <p:extLst>
      <p:ext uri="{BB962C8B-B14F-4D97-AF65-F5344CB8AC3E}">
        <p14:creationId xmlns:p14="http://schemas.microsoft.com/office/powerpoint/2010/main" val="7845938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C8D5E-6CD7-4E83-BB1B-B44D8A52A476}"/>
              </a:ext>
            </a:extLst>
          </p:cNvPr>
          <p:cNvSpPr>
            <a:spLocks noGrp="1"/>
          </p:cNvSpPr>
          <p:nvPr>
            <p:ph type="title"/>
          </p:nvPr>
        </p:nvSpPr>
        <p:spPr>
          <a:xfrm>
            <a:off x="0" y="1123837"/>
            <a:ext cx="3448049" cy="4601183"/>
          </a:xfrm>
        </p:spPr>
        <p:txBody>
          <a:bodyPr/>
          <a:lstStyle/>
          <a:p>
            <a:pPr algn="ctr"/>
            <a:r>
              <a:rPr lang="en-US" dirty="0" smtClean="0"/>
              <a:t>Communication</a:t>
            </a:r>
            <a:endParaRPr lang="en-US" dirty="0"/>
          </a:p>
        </p:txBody>
      </p:sp>
      <p:sp>
        <p:nvSpPr>
          <p:cNvPr id="3" name="Content Placeholder 2">
            <a:extLst>
              <a:ext uri="{FF2B5EF4-FFF2-40B4-BE49-F238E27FC236}">
                <a16:creationId xmlns:a16="http://schemas.microsoft.com/office/drawing/2014/main" id="{AF70ACB2-D3D9-4D29-A11B-AFE4CFBC4688}"/>
              </a:ext>
            </a:extLst>
          </p:cNvPr>
          <p:cNvSpPr>
            <a:spLocks noGrp="1"/>
          </p:cNvSpPr>
          <p:nvPr>
            <p:ph idx="1"/>
          </p:nvPr>
        </p:nvSpPr>
        <p:spPr/>
        <p:txBody>
          <a:bodyPr anchor="t"/>
          <a:lstStyle/>
          <a:p>
            <a:r>
              <a:rPr lang="en-US" dirty="0" smtClean="0"/>
              <a:t>You prepare to brief the Dr. Smith to see the patient. What information is important for you to share?</a:t>
            </a:r>
          </a:p>
          <a:p>
            <a:r>
              <a:rPr lang="en-US" dirty="0" smtClean="0"/>
              <a:t>Practice SBAR</a:t>
            </a:r>
            <a:endParaRPr lang="en-US" dirty="0"/>
          </a:p>
          <a:p>
            <a:endParaRPr lang="en-US" dirty="0"/>
          </a:p>
          <a:p>
            <a:endParaRPr lang="en-US" dirty="0"/>
          </a:p>
        </p:txBody>
      </p:sp>
      <p:sp>
        <p:nvSpPr>
          <p:cNvPr id="4" name="Text Placeholder 3">
            <a:extLst>
              <a:ext uri="{FF2B5EF4-FFF2-40B4-BE49-F238E27FC236}">
                <a16:creationId xmlns:a16="http://schemas.microsoft.com/office/drawing/2014/main" id="{F580B32E-905F-4CB5-AD6D-D1BFE56E4296}"/>
              </a:ext>
            </a:extLst>
          </p:cNvPr>
          <p:cNvSpPr>
            <a:spLocks noGrp="1"/>
          </p:cNvSpPr>
          <p:nvPr>
            <p:ph type="body" sz="half" idx="4294967295"/>
          </p:nvPr>
        </p:nvSpPr>
        <p:spPr>
          <a:xfrm>
            <a:off x="0" y="3492500"/>
            <a:ext cx="2835275" cy="2322513"/>
          </a:xfrm>
        </p:spPr>
        <p:txBody>
          <a:bodyPr/>
          <a:lstStyle/>
          <a:p>
            <a:endParaRPr lang="en-US" dirty="0"/>
          </a:p>
        </p:txBody>
      </p:sp>
      <p:sp>
        <p:nvSpPr>
          <p:cNvPr id="6" name="Footer Placeholder 5"/>
          <p:cNvSpPr>
            <a:spLocks noGrp="1"/>
          </p:cNvSpPr>
          <p:nvPr>
            <p:ph type="ftr" sz="quarter" idx="11"/>
          </p:nvPr>
        </p:nvSpPr>
        <p:spPr/>
        <p:txBody>
          <a:bodyPr/>
          <a:lstStyle/>
          <a:p>
            <a:r>
              <a:rPr lang="en-US" smtClean="0"/>
              <a:t>©NURSINGCASESTUDIES.COM</a:t>
            </a:r>
            <a:endParaRPr lang="en-US" dirty="0"/>
          </a:p>
        </p:txBody>
      </p:sp>
    </p:spTree>
    <p:extLst>
      <p:ext uri="{BB962C8B-B14F-4D97-AF65-F5344CB8AC3E}">
        <p14:creationId xmlns:p14="http://schemas.microsoft.com/office/powerpoint/2010/main" val="2690803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C8D5E-6CD7-4E83-BB1B-B44D8A52A476}"/>
              </a:ext>
            </a:extLst>
          </p:cNvPr>
          <p:cNvSpPr>
            <a:spLocks noGrp="1"/>
          </p:cNvSpPr>
          <p:nvPr>
            <p:ph type="title"/>
          </p:nvPr>
        </p:nvSpPr>
        <p:spPr>
          <a:xfrm>
            <a:off x="0" y="1123837"/>
            <a:ext cx="3448049" cy="4601183"/>
          </a:xfrm>
        </p:spPr>
        <p:txBody>
          <a:bodyPr/>
          <a:lstStyle/>
          <a:p>
            <a:pPr algn="ctr"/>
            <a:r>
              <a:rPr lang="en-US" dirty="0" smtClean="0"/>
              <a:t>Communication</a:t>
            </a:r>
            <a:endParaRPr lang="en-US" dirty="0"/>
          </a:p>
        </p:txBody>
      </p:sp>
      <p:sp>
        <p:nvSpPr>
          <p:cNvPr id="3" name="Content Placeholder 2">
            <a:extLst>
              <a:ext uri="{FF2B5EF4-FFF2-40B4-BE49-F238E27FC236}">
                <a16:creationId xmlns:a16="http://schemas.microsoft.com/office/drawing/2014/main" id="{AF70ACB2-D3D9-4D29-A11B-AFE4CFBC4688}"/>
              </a:ext>
            </a:extLst>
          </p:cNvPr>
          <p:cNvSpPr>
            <a:spLocks noGrp="1"/>
          </p:cNvSpPr>
          <p:nvPr>
            <p:ph idx="1"/>
          </p:nvPr>
        </p:nvSpPr>
        <p:spPr/>
        <p:txBody>
          <a:bodyPr anchor="t">
            <a:normAutofit lnSpcReduction="10000"/>
          </a:bodyPr>
          <a:lstStyle/>
          <a:p>
            <a:pPr marL="0" indent="0">
              <a:buNone/>
            </a:pPr>
            <a:r>
              <a:rPr lang="en-US" b="1" dirty="0" smtClean="0">
                <a:solidFill>
                  <a:srgbClr val="0099CC"/>
                </a:solidFill>
              </a:rPr>
              <a:t>SBAR</a:t>
            </a:r>
            <a:endParaRPr lang="en-US" dirty="0"/>
          </a:p>
          <a:p>
            <a:pPr lvl="0"/>
            <a:r>
              <a:rPr lang="en-US" b="1" dirty="0"/>
              <a:t>S</a:t>
            </a:r>
            <a:r>
              <a:rPr lang="en-US" dirty="0"/>
              <a:t>: This is George Reyes. He is a 62-year-old Hispanic male. He is being seen today because he is concerned about his left eye. He is accompanied by his daughter and grandchildren. His primary language is Spanish and his 12 year-old granddaughter translates when he does not understand. </a:t>
            </a:r>
          </a:p>
          <a:p>
            <a:pPr lvl="0"/>
            <a:r>
              <a:rPr lang="en-US" b="1" dirty="0"/>
              <a:t>B:  </a:t>
            </a:r>
            <a:r>
              <a:rPr lang="en-US" dirty="0"/>
              <a:t>He was seen in the clinic on Monday and received treatment for an infection of his left eye. He was given a prescription for gentamycin drops. He did not complete the medication as prescribed. He takes Lisinopril, but only when he thinks his blood pressure is elevated. </a:t>
            </a:r>
          </a:p>
          <a:p>
            <a:pPr lvl="0"/>
            <a:r>
              <a:rPr lang="en-US" b="1" dirty="0"/>
              <a:t>A: </a:t>
            </a:r>
            <a:r>
              <a:rPr lang="en-US" dirty="0"/>
              <a:t>His left eye is red with purulent drainage. I noticed he lost almost 20 pounds over the past six months. He complains his clothes are too big, he is always thirsty and more tired than usual. </a:t>
            </a:r>
          </a:p>
          <a:p>
            <a:pPr lvl="0"/>
            <a:r>
              <a:rPr lang="en-US" b="1" dirty="0"/>
              <a:t>R: </a:t>
            </a:r>
            <a:r>
              <a:rPr lang="en-US" dirty="0"/>
              <a:t>A translator is already on the phone line. I will review the medication instructions with him. I can call the antibiotic into our pharmacy after you examine him. Do you want me to check his FSBS, collect a </a:t>
            </a:r>
            <a:r>
              <a:rPr lang="en-US" dirty="0" smtClean="0"/>
              <a:t>chemistry, </a:t>
            </a:r>
            <a:r>
              <a:rPr lang="en-US" dirty="0"/>
              <a:t>and HbgA1C?  </a:t>
            </a:r>
          </a:p>
          <a:p>
            <a:endParaRPr lang="en-US" b="1" dirty="0">
              <a:solidFill>
                <a:srgbClr val="0099CC"/>
              </a:solidFill>
            </a:endParaRPr>
          </a:p>
          <a:p>
            <a:endParaRPr lang="en-US" dirty="0"/>
          </a:p>
        </p:txBody>
      </p:sp>
      <p:sp>
        <p:nvSpPr>
          <p:cNvPr id="4" name="Text Placeholder 3">
            <a:extLst>
              <a:ext uri="{FF2B5EF4-FFF2-40B4-BE49-F238E27FC236}">
                <a16:creationId xmlns:a16="http://schemas.microsoft.com/office/drawing/2014/main" id="{F580B32E-905F-4CB5-AD6D-D1BFE56E4296}"/>
              </a:ext>
            </a:extLst>
          </p:cNvPr>
          <p:cNvSpPr>
            <a:spLocks noGrp="1"/>
          </p:cNvSpPr>
          <p:nvPr>
            <p:ph type="body" sz="half" idx="4294967295"/>
          </p:nvPr>
        </p:nvSpPr>
        <p:spPr>
          <a:xfrm>
            <a:off x="0" y="3492500"/>
            <a:ext cx="2835275" cy="2322513"/>
          </a:xfrm>
        </p:spPr>
        <p:txBody>
          <a:bodyPr/>
          <a:lstStyle/>
          <a:p>
            <a:endParaRPr lang="en-US" dirty="0"/>
          </a:p>
        </p:txBody>
      </p:sp>
      <p:sp>
        <p:nvSpPr>
          <p:cNvPr id="6" name="Footer Placeholder 5"/>
          <p:cNvSpPr>
            <a:spLocks noGrp="1"/>
          </p:cNvSpPr>
          <p:nvPr>
            <p:ph type="ftr" sz="quarter" idx="11"/>
          </p:nvPr>
        </p:nvSpPr>
        <p:spPr/>
        <p:txBody>
          <a:bodyPr/>
          <a:lstStyle/>
          <a:p>
            <a:r>
              <a:rPr lang="en-US" smtClean="0"/>
              <a:t>©NURSINGCASESTUDIES.COM</a:t>
            </a:r>
            <a:endParaRPr lang="en-US" dirty="0"/>
          </a:p>
        </p:txBody>
      </p:sp>
    </p:spTree>
    <p:extLst>
      <p:ext uri="{BB962C8B-B14F-4D97-AF65-F5344CB8AC3E}">
        <p14:creationId xmlns:p14="http://schemas.microsoft.com/office/powerpoint/2010/main" val="4231971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0">
            <a:extLst>
              <a:ext uri="{FF2B5EF4-FFF2-40B4-BE49-F238E27FC236}">
                <a16:creationId xmlns:a16="http://schemas.microsoft.com/office/drawing/2014/main" id="{B86EEAC6-011F-4499-ACFF-2FDC742DB0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12">
            <a:extLst>
              <a:ext uri="{FF2B5EF4-FFF2-40B4-BE49-F238E27FC236}">
                <a16:creationId xmlns:a16="http://schemas.microsoft.com/office/drawing/2014/main" id="{6970F14D-B6E6-40EA-96B4-4E18D0CF9D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14">
            <a:extLst>
              <a:ext uri="{FF2B5EF4-FFF2-40B4-BE49-F238E27FC236}">
                <a16:creationId xmlns:a16="http://schemas.microsoft.com/office/drawing/2014/main" id="{13577A01-3DD8-4E33-BEE1-3065F7E6FB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599"/>
            <a:ext cx="705248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Placeholder 2">
            <a:extLst>
              <a:ext uri="{FF2B5EF4-FFF2-40B4-BE49-F238E27FC236}">
                <a16:creationId xmlns:a16="http://schemas.microsoft.com/office/drawing/2014/main" id="{DD5F8CF2-6B87-40CB-9699-951683419141}"/>
              </a:ext>
            </a:extLst>
          </p:cNvPr>
          <p:cNvPicPr>
            <a:picLocks noGrp="1" noChangeAspect="1"/>
          </p:cNvPicPr>
          <p:nvPr>
            <p:ph type="pic" idx="1"/>
          </p:nvPr>
        </p:nvPicPr>
        <p:blipFill rotWithShape="1">
          <a:blip r:embed="rId2"/>
          <a:srcRect l="5976" r="5979" b="3"/>
          <a:stretch/>
        </p:blipFill>
        <p:spPr>
          <a:xfrm>
            <a:off x="7545032" y="759599"/>
            <a:ext cx="3778286" cy="5330650"/>
          </a:xfrm>
          <a:prstGeom prst="rect">
            <a:avLst/>
          </a:prstGeom>
        </p:spPr>
      </p:pic>
      <p:sp>
        <p:nvSpPr>
          <p:cNvPr id="4" name="Title 3">
            <a:extLst>
              <a:ext uri="{FF2B5EF4-FFF2-40B4-BE49-F238E27FC236}">
                <a16:creationId xmlns:a16="http://schemas.microsoft.com/office/drawing/2014/main" id="{F7E1C30E-3B6D-413A-A0ED-D97A10B9E06A}"/>
              </a:ext>
            </a:extLst>
          </p:cNvPr>
          <p:cNvSpPr>
            <a:spLocks noGrp="1"/>
          </p:cNvSpPr>
          <p:nvPr>
            <p:ph type="title"/>
          </p:nvPr>
        </p:nvSpPr>
        <p:spPr>
          <a:xfrm>
            <a:off x="289248" y="1123837"/>
            <a:ext cx="6451110" cy="1255469"/>
          </a:xfrm>
        </p:spPr>
        <p:txBody>
          <a:bodyPr vert="horz" lIns="91440" tIns="45720" rIns="91440" bIns="45720" rtlCol="0" anchor="ctr">
            <a:normAutofit/>
          </a:bodyPr>
          <a:lstStyle/>
          <a:p>
            <a:r>
              <a:rPr lang="en-US" sz="3600" dirty="0"/>
              <a:t>Health Disparities and Cultural Competence</a:t>
            </a:r>
          </a:p>
        </p:txBody>
      </p:sp>
      <p:sp>
        <p:nvSpPr>
          <p:cNvPr id="6" name="Text Placeholder 5">
            <a:extLst>
              <a:ext uri="{FF2B5EF4-FFF2-40B4-BE49-F238E27FC236}">
                <a16:creationId xmlns:a16="http://schemas.microsoft.com/office/drawing/2014/main" id="{C3825F63-FBB1-4741-83D4-ADA06AFAA6D2}"/>
              </a:ext>
            </a:extLst>
          </p:cNvPr>
          <p:cNvSpPr>
            <a:spLocks noGrp="1"/>
          </p:cNvSpPr>
          <p:nvPr>
            <p:ph type="body" sz="half" idx="2"/>
          </p:nvPr>
        </p:nvSpPr>
        <p:spPr>
          <a:xfrm>
            <a:off x="289248" y="2510395"/>
            <a:ext cx="6451109" cy="3274586"/>
          </a:xfrm>
        </p:spPr>
        <p:txBody>
          <a:bodyPr vert="horz" lIns="91440" tIns="45720" rIns="91440" bIns="45720" rtlCol="0" anchor="t">
            <a:normAutofit/>
          </a:bodyPr>
          <a:lstStyle/>
          <a:p>
            <a:r>
              <a:rPr lang="en-US" sz="2000" dirty="0" smtClean="0"/>
              <a:t>George Reyes is </a:t>
            </a:r>
            <a:r>
              <a:rPr lang="en-US" sz="2000" dirty="0"/>
              <a:t>a </a:t>
            </a:r>
            <a:r>
              <a:rPr lang="en-US" sz="2000" dirty="0" smtClean="0"/>
              <a:t>62-year-old </a:t>
            </a:r>
            <a:r>
              <a:rPr lang="en-US" sz="2000" dirty="0"/>
              <a:t>male who came to the United States 12 years ago from Mexico with his son and daughter. </a:t>
            </a:r>
          </a:p>
          <a:p>
            <a:r>
              <a:rPr lang="en-US" sz="2000" dirty="0"/>
              <a:t>His lives alone but his daughter typically accompanies him to his clinic appointments. He owns his own brick laying company. He works full-time and is often out on job sites working during the day. </a:t>
            </a:r>
          </a:p>
          <a:p>
            <a:pPr indent="-182880">
              <a:lnSpc>
                <a:spcPct val="90000"/>
              </a:lnSpc>
              <a:buFont typeface="Wingdings 2" pitchFamily="18" charset="2"/>
              <a:buChar char=""/>
            </a:pPr>
            <a:endParaRPr lang="en-US" dirty="0"/>
          </a:p>
        </p:txBody>
      </p:sp>
      <p:sp>
        <p:nvSpPr>
          <p:cNvPr id="5" name="Footer Placeholder 4"/>
          <p:cNvSpPr>
            <a:spLocks noGrp="1"/>
          </p:cNvSpPr>
          <p:nvPr>
            <p:ph type="ftr" sz="quarter" idx="11"/>
          </p:nvPr>
        </p:nvSpPr>
        <p:spPr/>
        <p:txBody>
          <a:bodyPr/>
          <a:lstStyle/>
          <a:p>
            <a:r>
              <a:rPr lang="en-US" smtClean="0"/>
              <a:t>©NURSINGCASESTUDIES.COM</a:t>
            </a:r>
            <a:endParaRPr lang="en-US" dirty="0"/>
          </a:p>
        </p:txBody>
      </p:sp>
    </p:spTree>
    <p:extLst>
      <p:ext uri="{BB962C8B-B14F-4D97-AF65-F5344CB8AC3E}">
        <p14:creationId xmlns:p14="http://schemas.microsoft.com/office/powerpoint/2010/main" val="1613079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a:extLst>
              <a:ext uri="{FF2B5EF4-FFF2-40B4-BE49-F238E27FC236}">
                <a16:creationId xmlns:a16="http://schemas.microsoft.com/office/drawing/2014/main" id="{6C7B04AC-E439-47F5-B775-13F6DBA68C4F}"/>
              </a:ext>
            </a:extLst>
          </p:cNvPr>
          <p:cNvPicPr>
            <a:picLocks noChangeAspect="1"/>
          </p:cNvPicPr>
          <p:nvPr/>
        </p:nvPicPr>
        <p:blipFill rotWithShape="1">
          <a:blip r:embed="rId2"/>
          <a:srcRect l="8008" r="7695" b="-3"/>
          <a:stretch/>
        </p:blipFill>
        <p:spPr>
          <a:xfrm>
            <a:off x="7818120" y="758952"/>
            <a:ext cx="3617432" cy="5330952"/>
          </a:xfrm>
          <a:prstGeom prst="rect">
            <a:avLst/>
          </a:prstGeom>
        </p:spPr>
      </p:pic>
      <p:sp>
        <p:nvSpPr>
          <p:cNvPr id="2" name="Title 1">
            <a:extLst>
              <a:ext uri="{FF2B5EF4-FFF2-40B4-BE49-F238E27FC236}">
                <a16:creationId xmlns:a16="http://schemas.microsoft.com/office/drawing/2014/main" id="{650D6560-75F6-41E1-B80E-7A2ED25FE182}"/>
              </a:ext>
            </a:extLst>
          </p:cNvPr>
          <p:cNvSpPr>
            <a:spLocks noGrp="1"/>
          </p:cNvSpPr>
          <p:nvPr>
            <p:ph type="title"/>
          </p:nvPr>
        </p:nvSpPr>
        <p:spPr>
          <a:xfrm>
            <a:off x="252919" y="1123837"/>
            <a:ext cx="2947482" cy="4601183"/>
          </a:xfrm>
        </p:spPr>
        <p:txBody>
          <a:bodyPr>
            <a:normAutofit/>
          </a:bodyPr>
          <a:lstStyle/>
          <a:p>
            <a:r>
              <a:rPr lang="en-US" dirty="0"/>
              <a:t>Health Disparities and Cultural Competence</a:t>
            </a:r>
          </a:p>
        </p:txBody>
      </p:sp>
      <p:sp>
        <p:nvSpPr>
          <p:cNvPr id="3" name="Content Placeholder 2">
            <a:extLst>
              <a:ext uri="{FF2B5EF4-FFF2-40B4-BE49-F238E27FC236}">
                <a16:creationId xmlns:a16="http://schemas.microsoft.com/office/drawing/2014/main" id="{823B142E-188F-45BC-BC5E-21DF65659551}"/>
              </a:ext>
            </a:extLst>
          </p:cNvPr>
          <p:cNvSpPr>
            <a:spLocks noGrp="1"/>
          </p:cNvSpPr>
          <p:nvPr>
            <p:ph idx="1"/>
          </p:nvPr>
        </p:nvSpPr>
        <p:spPr>
          <a:xfrm>
            <a:off x="3869267" y="864108"/>
            <a:ext cx="3585891" cy="5120640"/>
          </a:xfrm>
        </p:spPr>
        <p:txBody>
          <a:bodyPr>
            <a:normAutofit fontScale="92500" lnSpcReduction="20000"/>
          </a:bodyPr>
          <a:lstStyle/>
          <a:p>
            <a:r>
              <a:rPr lang="en-US" sz="1800" dirty="0" smtClean="0"/>
              <a:t>Dr. Smith </a:t>
            </a:r>
            <a:r>
              <a:rPr lang="en-US" sz="1800" dirty="0"/>
              <a:t>is concerned </a:t>
            </a:r>
            <a:r>
              <a:rPr lang="en-US" sz="1800" dirty="0" smtClean="0"/>
              <a:t>Mr. Reyes may </a:t>
            </a:r>
            <a:r>
              <a:rPr lang="en-US" sz="1800" dirty="0"/>
              <a:t>have Type 2 Diabetes Mellitus. </a:t>
            </a:r>
            <a:endParaRPr lang="en-US" sz="1800" dirty="0" smtClean="0"/>
          </a:p>
          <a:p>
            <a:r>
              <a:rPr lang="en-US" sz="1800" dirty="0" smtClean="0"/>
              <a:t>You </a:t>
            </a:r>
            <a:r>
              <a:rPr lang="en-US" sz="1800" dirty="0"/>
              <a:t>take his FSBS. It is 290 mg/</a:t>
            </a:r>
            <a:r>
              <a:rPr lang="en-US" sz="1800" dirty="0" err="1"/>
              <a:t>dL</a:t>
            </a:r>
            <a:r>
              <a:rPr lang="en-US" sz="1800" dirty="0"/>
              <a:t>. </a:t>
            </a:r>
          </a:p>
          <a:p>
            <a:r>
              <a:rPr lang="en-US" sz="1700" dirty="0" smtClean="0"/>
              <a:t>You </a:t>
            </a:r>
            <a:r>
              <a:rPr lang="en-US" sz="1700" dirty="0"/>
              <a:t>have collected appropriate lab to confirm the possible diagnosis of Type II Diabetes. </a:t>
            </a:r>
          </a:p>
          <a:p>
            <a:r>
              <a:rPr lang="en-US" sz="1700" dirty="0"/>
              <a:t>The physician has prescribed Glyburide.</a:t>
            </a:r>
          </a:p>
          <a:p>
            <a:r>
              <a:rPr lang="en-US" sz="1700" dirty="0"/>
              <a:t>You explain how to used the medication. Utilizing the translator, you allow </a:t>
            </a:r>
            <a:r>
              <a:rPr lang="en-US" sz="1700" dirty="0" smtClean="0"/>
              <a:t>Mr. Reyes to </a:t>
            </a:r>
            <a:r>
              <a:rPr lang="en-US" sz="1700" dirty="0"/>
              <a:t>repeat the instructions back to you. </a:t>
            </a:r>
          </a:p>
          <a:p>
            <a:r>
              <a:rPr lang="en-US" sz="1700" dirty="0"/>
              <a:t>You have assisted in scheduling an appointment for </a:t>
            </a:r>
            <a:r>
              <a:rPr lang="en-US" sz="1700" dirty="0" smtClean="0"/>
              <a:t>Mr. Reyes to </a:t>
            </a:r>
            <a:r>
              <a:rPr lang="en-US" sz="1700" dirty="0"/>
              <a:t>meet with an endocrinologist to confirm the diagnosis. You have also ensure he has an appointment with a diabetic educator and a dietician the following week.</a:t>
            </a:r>
          </a:p>
          <a:p>
            <a:r>
              <a:rPr lang="en-US" sz="1700" dirty="0" smtClean="0"/>
              <a:t>Mr. Reyes scheduled </a:t>
            </a:r>
            <a:r>
              <a:rPr lang="en-US" sz="1700" dirty="0"/>
              <a:t>to come back next week </a:t>
            </a:r>
          </a:p>
        </p:txBody>
      </p:sp>
      <p:sp>
        <p:nvSpPr>
          <p:cNvPr id="6" name="Footer Placeholder 5"/>
          <p:cNvSpPr>
            <a:spLocks noGrp="1"/>
          </p:cNvSpPr>
          <p:nvPr>
            <p:ph type="ftr" sz="quarter" idx="11"/>
          </p:nvPr>
        </p:nvSpPr>
        <p:spPr/>
        <p:txBody>
          <a:bodyPr/>
          <a:lstStyle/>
          <a:p>
            <a:r>
              <a:rPr lang="en-US" smtClean="0"/>
              <a:t>©NURSINGCASESTUDIES.COM</a:t>
            </a:r>
            <a:endParaRPr lang="en-US" dirty="0"/>
          </a:p>
        </p:txBody>
      </p:sp>
    </p:spTree>
    <p:extLst>
      <p:ext uri="{BB962C8B-B14F-4D97-AF65-F5344CB8AC3E}">
        <p14:creationId xmlns:p14="http://schemas.microsoft.com/office/powerpoint/2010/main" val="494029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C8D5E-6CD7-4E83-BB1B-B44D8A52A476}"/>
              </a:ext>
            </a:extLst>
          </p:cNvPr>
          <p:cNvSpPr>
            <a:spLocks noGrp="1"/>
          </p:cNvSpPr>
          <p:nvPr>
            <p:ph type="title"/>
          </p:nvPr>
        </p:nvSpPr>
        <p:spPr>
          <a:xfrm>
            <a:off x="0" y="1123837"/>
            <a:ext cx="3448049" cy="4601183"/>
          </a:xfrm>
        </p:spPr>
        <p:txBody>
          <a:bodyPr/>
          <a:lstStyle/>
          <a:p>
            <a:pPr algn="ctr"/>
            <a:r>
              <a:rPr lang="en-US" dirty="0"/>
              <a:t>Understandable Explanations</a:t>
            </a:r>
          </a:p>
        </p:txBody>
      </p:sp>
      <p:sp>
        <p:nvSpPr>
          <p:cNvPr id="3" name="Content Placeholder 2">
            <a:extLst>
              <a:ext uri="{FF2B5EF4-FFF2-40B4-BE49-F238E27FC236}">
                <a16:creationId xmlns:a16="http://schemas.microsoft.com/office/drawing/2014/main" id="{AF70ACB2-D3D9-4D29-A11B-AFE4CFBC4688}"/>
              </a:ext>
            </a:extLst>
          </p:cNvPr>
          <p:cNvSpPr>
            <a:spLocks noGrp="1"/>
          </p:cNvSpPr>
          <p:nvPr>
            <p:ph idx="1"/>
          </p:nvPr>
        </p:nvSpPr>
        <p:spPr/>
        <p:txBody>
          <a:bodyPr anchor="t"/>
          <a:lstStyle/>
          <a:p>
            <a:pPr marL="0" indent="0" algn="ctr">
              <a:buNone/>
            </a:pPr>
            <a:endParaRPr lang="en-US" dirty="0"/>
          </a:p>
          <a:p>
            <a:endParaRPr lang="en-US" dirty="0"/>
          </a:p>
          <a:p>
            <a:endParaRPr lang="en-US" dirty="0"/>
          </a:p>
        </p:txBody>
      </p:sp>
      <p:sp>
        <p:nvSpPr>
          <p:cNvPr id="4" name="Text Placeholder 3">
            <a:extLst>
              <a:ext uri="{FF2B5EF4-FFF2-40B4-BE49-F238E27FC236}">
                <a16:creationId xmlns:a16="http://schemas.microsoft.com/office/drawing/2014/main" id="{F580B32E-905F-4CB5-AD6D-D1BFE56E4296}"/>
              </a:ext>
            </a:extLst>
          </p:cNvPr>
          <p:cNvSpPr>
            <a:spLocks noGrp="1"/>
          </p:cNvSpPr>
          <p:nvPr>
            <p:ph type="body" sz="half" idx="4294967295"/>
          </p:nvPr>
        </p:nvSpPr>
        <p:spPr>
          <a:xfrm>
            <a:off x="0" y="3492500"/>
            <a:ext cx="2835275" cy="2322513"/>
          </a:xfrm>
        </p:spPr>
        <p:txBody>
          <a:bodyPr/>
          <a:lstStyle/>
          <a:p>
            <a:endParaRPr lang="en-US" dirty="0"/>
          </a:p>
        </p:txBody>
      </p:sp>
      <p:sp>
        <p:nvSpPr>
          <p:cNvPr id="6" name="Footer Placeholder 5"/>
          <p:cNvSpPr>
            <a:spLocks noGrp="1"/>
          </p:cNvSpPr>
          <p:nvPr>
            <p:ph type="ftr" sz="quarter" idx="11"/>
          </p:nvPr>
        </p:nvSpPr>
        <p:spPr/>
        <p:txBody>
          <a:bodyPr/>
          <a:lstStyle/>
          <a:p>
            <a:r>
              <a:rPr lang="en-US" smtClean="0"/>
              <a:t>©NURSINGCASESTUDIES.COM</a:t>
            </a:r>
            <a:endParaRPr lang="en-US" dirty="0"/>
          </a:p>
        </p:txBody>
      </p:sp>
    </p:spTree>
    <p:extLst>
      <p:ext uri="{BB962C8B-B14F-4D97-AF65-F5344CB8AC3E}">
        <p14:creationId xmlns:p14="http://schemas.microsoft.com/office/powerpoint/2010/main" val="550805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C8D5E-6CD7-4E83-BB1B-B44D8A52A476}"/>
              </a:ext>
            </a:extLst>
          </p:cNvPr>
          <p:cNvSpPr>
            <a:spLocks noGrp="1"/>
          </p:cNvSpPr>
          <p:nvPr>
            <p:ph type="title"/>
          </p:nvPr>
        </p:nvSpPr>
        <p:spPr>
          <a:xfrm>
            <a:off x="0" y="1123837"/>
            <a:ext cx="3448049" cy="4601183"/>
          </a:xfrm>
        </p:spPr>
        <p:txBody>
          <a:bodyPr/>
          <a:lstStyle/>
          <a:p>
            <a:pPr algn="ctr"/>
            <a:r>
              <a:rPr lang="en-US" dirty="0"/>
              <a:t>Understandable Explanations</a:t>
            </a:r>
          </a:p>
        </p:txBody>
      </p:sp>
      <p:sp>
        <p:nvSpPr>
          <p:cNvPr id="3" name="Content Placeholder 2">
            <a:extLst>
              <a:ext uri="{FF2B5EF4-FFF2-40B4-BE49-F238E27FC236}">
                <a16:creationId xmlns:a16="http://schemas.microsoft.com/office/drawing/2014/main" id="{AF70ACB2-D3D9-4D29-A11B-AFE4CFBC4688}"/>
              </a:ext>
            </a:extLst>
          </p:cNvPr>
          <p:cNvSpPr>
            <a:spLocks noGrp="1"/>
          </p:cNvSpPr>
          <p:nvPr>
            <p:ph idx="1"/>
          </p:nvPr>
        </p:nvSpPr>
        <p:spPr/>
        <p:txBody>
          <a:bodyPr anchor="t"/>
          <a:lstStyle/>
          <a:p>
            <a:r>
              <a:rPr lang="en-US" dirty="0"/>
              <a:t>How would you explain Finger Stick Blood </a:t>
            </a:r>
            <a:r>
              <a:rPr lang="en-US" dirty="0" smtClean="0"/>
              <a:t>Sugar to Mr. Reyes?</a:t>
            </a:r>
            <a:endParaRPr lang="en-US" dirty="0"/>
          </a:p>
          <a:p>
            <a:endParaRPr lang="en-US" dirty="0"/>
          </a:p>
          <a:p>
            <a:endParaRPr lang="en-US" dirty="0"/>
          </a:p>
        </p:txBody>
      </p:sp>
      <p:sp>
        <p:nvSpPr>
          <p:cNvPr id="4" name="Text Placeholder 3">
            <a:extLst>
              <a:ext uri="{FF2B5EF4-FFF2-40B4-BE49-F238E27FC236}">
                <a16:creationId xmlns:a16="http://schemas.microsoft.com/office/drawing/2014/main" id="{F580B32E-905F-4CB5-AD6D-D1BFE56E4296}"/>
              </a:ext>
            </a:extLst>
          </p:cNvPr>
          <p:cNvSpPr>
            <a:spLocks noGrp="1"/>
          </p:cNvSpPr>
          <p:nvPr>
            <p:ph type="body" sz="half" idx="4294967295"/>
          </p:nvPr>
        </p:nvSpPr>
        <p:spPr>
          <a:xfrm>
            <a:off x="0" y="3492500"/>
            <a:ext cx="2835275" cy="2322513"/>
          </a:xfrm>
        </p:spPr>
        <p:txBody>
          <a:bodyPr/>
          <a:lstStyle/>
          <a:p>
            <a:endParaRPr lang="en-US" dirty="0"/>
          </a:p>
        </p:txBody>
      </p:sp>
      <p:pic>
        <p:nvPicPr>
          <p:cNvPr id="17" name="Picture Placeholder 16">
            <a:extLst>
              <a:ext uri="{FF2B5EF4-FFF2-40B4-BE49-F238E27FC236}">
                <a16:creationId xmlns:a16="http://schemas.microsoft.com/office/drawing/2014/main" id="{A3A32E19-D71C-4A5D-A066-5447A6F318A8}"/>
              </a:ext>
            </a:extLst>
          </p:cNvPr>
          <p:cNvPicPr>
            <a:picLocks noGrp="1" noChangeAspect="1"/>
          </p:cNvPicPr>
          <p:nvPr>
            <p:ph type="pic" idx="4294967295"/>
          </p:nvPr>
        </p:nvPicPr>
        <p:blipFill>
          <a:blip r:embed="rId2"/>
          <a:srcRect t="18930" b="18930"/>
          <a:stretch>
            <a:fillRect/>
          </a:stretch>
        </p:blipFill>
        <p:spPr>
          <a:xfrm>
            <a:off x="4482042" y="2031499"/>
            <a:ext cx="6013713" cy="3949280"/>
          </a:xfrm>
        </p:spPr>
      </p:pic>
      <p:sp>
        <p:nvSpPr>
          <p:cNvPr id="6" name="Footer Placeholder 5"/>
          <p:cNvSpPr>
            <a:spLocks noGrp="1"/>
          </p:cNvSpPr>
          <p:nvPr>
            <p:ph type="ftr" sz="quarter" idx="11"/>
          </p:nvPr>
        </p:nvSpPr>
        <p:spPr/>
        <p:txBody>
          <a:bodyPr/>
          <a:lstStyle/>
          <a:p>
            <a:r>
              <a:rPr lang="en-US" smtClean="0"/>
              <a:t>©NURSINGCASESTUDIES.COM</a:t>
            </a:r>
            <a:endParaRPr lang="en-US" dirty="0"/>
          </a:p>
        </p:txBody>
      </p:sp>
    </p:spTree>
    <p:extLst>
      <p:ext uri="{BB962C8B-B14F-4D97-AF65-F5344CB8AC3E}">
        <p14:creationId xmlns:p14="http://schemas.microsoft.com/office/powerpoint/2010/main" val="270623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C8D5E-6CD7-4E83-BB1B-B44D8A52A476}"/>
              </a:ext>
            </a:extLst>
          </p:cNvPr>
          <p:cNvSpPr>
            <a:spLocks noGrp="1"/>
          </p:cNvSpPr>
          <p:nvPr>
            <p:ph type="title"/>
          </p:nvPr>
        </p:nvSpPr>
        <p:spPr>
          <a:xfrm>
            <a:off x="0" y="1123837"/>
            <a:ext cx="3448049" cy="4601183"/>
          </a:xfrm>
        </p:spPr>
        <p:txBody>
          <a:bodyPr/>
          <a:lstStyle/>
          <a:p>
            <a:pPr algn="ctr"/>
            <a:r>
              <a:rPr lang="en-US" dirty="0"/>
              <a:t>Understandable Explanations</a:t>
            </a:r>
          </a:p>
        </p:txBody>
      </p:sp>
      <p:sp>
        <p:nvSpPr>
          <p:cNvPr id="3" name="Content Placeholder 2">
            <a:extLst>
              <a:ext uri="{FF2B5EF4-FFF2-40B4-BE49-F238E27FC236}">
                <a16:creationId xmlns:a16="http://schemas.microsoft.com/office/drawing/2014/main" id="{AF70ACB2-D3D9-4D29-A11B-AFE4CFBC4688}"/>
              </a:ext>
            </a:extLst>
          </p:cNvPr>
          <p:cNvSpPr>
            <a:spLocks noGrp="1"/>
          </p:cNvSpPr>
          <p:nvPr>
            <p:ph idx="1"/>
          </p:nvPr>
        </p:nvSpPr>
        <p:spPr/>
        <p:txBody>
          <a:bodyPr anchor="t"/>
          <a:lstStyle/>
          <a:p>
            <a:r>
              <a:rPr lang="en-US" dirty="0"/>
              <a:t>How would you explain Finger Stick Blood Sugar to G.W</a:t>
            </a:r>
          </a:p>
          <a:p>
            <a:pPr marL="0" indent="0" algn="ctr">
              <a:buNone/>
            </a:pPr>
            <a:endParaRPr lang="en-US" dirty="0"/>
          </a:p>
          <a:p>
            <a:endParaRPr lang="en-US" dirty="0"/>
          </a:p>
          <a:p>
            <a:endParaRPr lang="en-US" dirty="0"/>
          </a:p>
        </p:txBody>
      </p:sp>
      <p:sp>
        <p:nvSpPr>
          <p:cNvPr id="4" name="Text Placeholder 3">
            <a:extLst>
              <a:ext uri="{FF2B5EF4-FFF2-40B4-BE49-F238E27FC236}">
                <a16:creationId xmlns:a16="http://schemas.microsoft.com/office/drawing/2014/main" id="{F580B32E-905F-4CB5-AD6D-D1BFE56E4296}"/>
              </a:ext>
            </a:extLst>
          </p:cNvPr>
          <p:cNvSpPr>
            <a:spLocks noGrp="1"/>
          </p:cNvSpPr>
          <p:nvPr>
            <p:ph type="body" sz="half" idx="4294967295"/>
          </p:nvPr>
        </p:nvSpPr>
        <p:spPr>
          <a:xfrm>
            <a:off x="0" y="3492500"/>
            <a:ext cx="2835275" cy="2322513"/>
          </a:xfrm>
        </p:spPr>
        <p:txBody>
          <a:bodyPr/>
          <a:lstStyle/>
          <a:p>
            <a:pPr marL="0" indent="0">
              <a:buNone/>
            </a:pPr>
            <a:endParaRPr lang="en-US" dirty="0"/>
          </a:p>
        </p:txBody>
      </p:sp>
      <p:pic>
        <p:nvPicPr>
          <p:cNvPr id="17" name="Picture Placeholder 16">
            <a:extLst>
              <a:ext uri="{FF2B5EF4-FFF2-40B4-BE49-F238E27FC236}">
                <a16:creationId xmlns:a16="http://schemas.microsoft.com/office/drawing/2014/main" id="{A3A32E19-D71C-4A5D-A066-5447A6F318A8}"/>
              </a:ext>
            </a:extLst>
          </p:cNvPr>
          <p:cNvPicPr>
            <a:picLocks noGrp="1" noChangeAspect="1"/>
          </p:cNvPicPr>
          <p:nvPr>
            <p:ph type="pic" idx="4294967295"/>
          </p:nvPr>
        </p:nvPicPr>
        <p:blipFill>
          <a:blip r:embed="rId2"/>
          <a:srcRect t="18930" b="18930"/>
          <a:stretch>
            <a:fillRect/>
          </a:stretch>
        </p:blipFill>
        <p:spPr>
          <a:xfrm>
            <a:off x="4482042" y="2031499"/>
            <a:ext cx="6013713" cy="3949280"/>
          </a:xfrm>
        </p:spPr>
      </p:pic>
      <p:sp>
        <p:nvSpPr>
          <p:cNvPr id="5" name="TextBox 4">
            <a:extLst>
              <a:ext uri="{FF2B5EF4-FFF2-40B4-BE49-F238E27FC236}">
                <a16:creationId xmlns:a16="http://schemas.microsoft.com/office/drawing/2014/main" id="{BEB12BDB-0E88-4AF2-B79C-56A620ABADF9}"/>
              </a:ext>
            </a:extLst>
          </p:cNvPr>
          <p:cNvSpPr txBox="1"/>
          <p:nvPr/>
        </p:nvSpPr>
        <p:spPr>
          <a:xfrm>
            <a:off x="4482043" y="3105150"/>
            <a:ext cx="6013712" cy="1200329"/>
          </a:xfrm>
          <a:prstGeom prst="rect">
            <a:avLst/>
          </a:prstGeom>
          <a:solidFill>
            <a:schemeClr val="tx1"/>
          </a:solidFill>
        </p:spPr>
        <p:txBody>
          <a:bodyPr wrap="square" rtlCol="0">
            <a:spAutoFit/>
          </a:bodyPr>
          <a:lstStyle/>
          <a:p>
            <a:pPr algn="ctr"/>
            <a:r>
              <a:rPr lang="en-US" sz="2400" b="1" dirty="0" smtClean="0">
                <a:solidFill>
                  <a:schemeClr val="bg1"/>
                </a:solidFill>
              </a:rPr>
              <a:t>A </a:t>
            </a:r>
            <a:r>
              <a:rPr lang="en-US" sz="2400" b="1" dirty="0">
                <a:solidFill>
                  <a:schemeClr val="bg1"/>
                </a:solidFill>
              </a:rPr>
              <a:t>small poke on your finger to take a tiny amount of your blood to find out the amount of sugar in your blood. </a:t>
            </a:r>
          </a:p>
        </p:txBody>
      </p:sp>
      <p:sp>
        <p:nvSpPr>
          <p:cNvPr id="7" name="Footer Placeholder 6"/>
          <p:cNvSpPr>
            <a:spLocks noGrp="1"/>
          </p:cNvSpPr>
          <p:nvPr>
            <p:ph type="ftr" sz="quarter" idx="11"/>
          </p:nvPr>
        </p:nvSpPr>
        <p:spPr/>
        <p:txBody>
          <a:bodyPr/>
          <a:lstStyle/>
          <a:p>
            <a:r>
              <a:rPr lang="en-US" smtClean="0"/>
              <a:t>©NURSINGCASESTUDIES.COM</a:t>
            </a:r>
            <a:endParaRPr lang="en-US" dirty="0"/>
          </a:p>
        </p:txBody>
      </p:sp>
    </p:spTree>
    <p:extLst>
      <p:ext uri="{BB962C8B-B14F-4D97-AF65-F5344CB8AC3E}">
        <p14:creationId xmlns:p14="http://schemas.microsoft.com/office/powerpoint/2010/main" val="3407599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4EB6E-03AB-48FF-96D0-8586EC6949B2}"/>
              </a:ext>
            </a:extLst>
          </p:cNvPr>
          <p:cNvSpPr>
            <a:spLocks noGrp="1"/>
          </p:cNvSpPr>
          <p:nvPr>
            <p:ph type="title"/>
          </p:nvPr>
        </p:nvSpPr>
        <p:spPr/>
        <p:txBody>
          <a:bodyPr/>
          <a:lstStyle/>
          <a:p>
            <a:r>
              <a:rPr lang="en-US" dirty="0"/>
              <a:t>How do you choose a translator?</a:t>
            </a:r>
          </a:p>
        </p:txBody>
      </p:sp>
      <p:sp>
        <p:nvSpPr>
          <p:cNvPr id="3" name="Content Placeholder 2">
            <a:extLst>
              <a:ext uri="{FF2B5EF4-FFF2-40B4-BE49-F238E27FC236}">
                <a16:creationId xmlns:a16="http://schemas.microsoft.com/office/drawing/2014/main" id="{A690AEF1-3FF3-48FC-B25E-7D20258E1B4E}"/>
              </a:ext>
            </a:extLst>
          </p:cNvPr>
          <p:cNvSpPr>
            <a:spLocks noGrp="1"/>
          </p:cNvSpPr>
          <p:nvPr>
            <p:ph idx="1"/>
          </p:nvPr>
        </p:nvSpPr>
        <p:spPr/>
        <p:txBody>
          <a:bodyPr anchor="t">
            <a:normAutofit/>
          </a:bodyPr>
          <a:lstStyle/>
          <a:p>
            <a:endParaRPr lang="en-US" dirty="0"/>
          </a:p>
        </p:txBody>
      </p:sp>
      <p:sp>
        <p:nvSpPr>
          <p:cNvPr id="4" name="Text Placeholder 3">
            <a:extLst>
              <a:ext uri="{FF2B5EF4-FFF2-40B4-BE49-F238E27FC236}">
                <a16:creationId xmlns:a16="http://schemas.microsoft.com/office/drawing/2014/main" id="{0EB8F780-CE43-45EA-88CD-86A461F4AFD6}"/>
              </a:ext>
            </a:extLst>
          </p:cNvPr>
          <p:cNvSpPr>
            <a:spLocks noGrp="1"/>
          </p:cNvSpPr>
          <p:nvPr>
            <p:ph type="body" sz="half" idx="2"/>
          </p:nvPr>
        </p:nvSpPr>
        <p:spPr/>
        <p:txBody>
          <a:bodyPr/>
          <a:lstStyle/>
          <a:p>
            <a:endParaRPr lang="en-US" dirty="0"/>
          </a:p>
        </p:txBody>
      </p:sp>
      <p:sp>
        <p:nvSpPr>
          <p:cNvPr id="6" name="Footer Placeholder 5"/>
          <p:cNvSpPr>
            <a:spLocks noGrp="1"/>
          </p:cNvSpPr>
          <p:nvPr>
            <p:ph type="ftr" sz="quarter" idx="11"/>
          </p:nvPr>
        </p:nvSpPr>
        <p:spPr/>
        <p:txBody>
          <a:bodyPr/>
          <a:lstStyle/>
          <a:p>
            <a:r>
              <a:rPr lang="en-US" smtClean="0"/>
              <a:t>©NURSINGCASESTUDIES.COM</a:t>
            </a:r>
            <a:endParaRPr lang="en-US" dirty="0"/>
          </a:p>
        </p:txBody>
      </p:sp>
    </p:spTree>
    <p:extLst>
      <p:ext uri="{BB962C8B-B14F-4D97-AF65-F5344CB8AC3E}">
        <p14:creationId xmlns:p14="http://schemas.microsoft.com/office/powerpoint/2010/main" val="5096261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4EB6E-03AB-48FF-96D0-8586EC6949B2}"/>
              </a:ext>
            </a:extLst>
          </p:cNvPr>
          <p:cNvSpPr>
            <a:spLocks noGrp="1"/>
          </p:cNvSpPr>
          <p:nvPr>
            <p:ph type="title"/>
          </p:nvPr>
        </p:nvSpPr>
        <p:spPr/>
        <p:txBody>
          <a:bodyPr/>
          <a:lstStyle/>
          <a:p>
            <a:r>
              <a:rPr lang="en-US" dirty="0"/>
              <a:t>How do you choose a translator?</a:t>
            </a:r>
          </a:p>
        </p:txBody>
      </p:sp>
      <p:sp>
        <p:nvSpPr>
          <p:cNvPr id="3" name="Content Placeholder 2">
            <a:extLst>
              <a:ext uri="{FF2B5EF4-FFF2-40B4-BE49-F238E27FC236}">
                <a16:creationId xmlns:a16="http://schemas.microsoft.com/office/drawing/2014/main" id="{A690AEF1-3FF3-48FC-B25E-7D20258E1B4E}"/>
              </a:ext>
            </a:extLst>
          </p:cNvPr>
          <p:cNvSpPr>
            <a:spLocks noGrp="1"/>
          </p:cNvSpPr>
          <p:nvPr>
            <p:ph idx="1"/>
          </p:nvPr>
        </p:nvSpPr>
        <p:spPr/>
        <p:txBody>
          <a:bodyPr anchor="t">
            <a:normAutofit/>
          </a:bodyPr>
          <a:lstStyle/>
          <a:p>
            <a:r>
              <a:rPr lang="en-US" dirty="0"/>
              <a:t>Use an agency interpreter if possible who is trained medical interpreter. </a:t>
            </a:r>
          </a:p>
          <a:p>
            <a:r>
              <a:rPr lang="en-US" dirty="0"/>
              <a:t>Only use a family member if absolutely necessary.</a:t>
            </a:r>
          </a:p>
        </p:txBody>
      </p:sp>
      <p:sp>
        <p:nvSpPr>
          <p:cNvPr id="4" name="Text Placeholder 3">
            <a:extLst>
              <a:ext uri="{FF2B5EF4-FFF2-40B4-BE49-F238E27FC236}">
                <a16:creationId xmlns:a16="http://schemas.microsoft.com/office/drawing/2014/main" id="{0EB8F780-CE43-45EA-88CD-86A461F4AFD6}"/>
              </a:ext>
            </a:extLst>
          </p:cNvPr>
          <p:cNvSpPr>
            <a:spLocks noGrp="1"/>
          </p:cNvSpPr>
          <p:nvPr>
            <p:ph type="body" sz="half" idx="2"/>
          </p:nvPr>
        </p:nvSpPr>
        <p:spPr/>
        <p:txBody>
          <a:bodyPr/>
          <a:lstStyle/>
          <a:p>
            <a:endParaRPr lang="en-US" dirty="0"/>
          </a:p>
        </p:txBody>
      </p:sp>
      <p:sp>
        <p:nvSpPr>
          <p:cNvPr id="6" name="Footer Placeholder 5"/>
          <p:cNvSpPr>
            <a:spLocks noGrp="1"/>
          </p:cNvSpPr>
          <p:nvPr>
            <p:ph type="ftr" sz="quarter" idx="11"/>
          </p:nvPr>
        </p:nvSpPr>
        <p:spPr/>
        <p:txBody>
          <a:bodyPr/>
          <a:lstStyle/>
          <a:p>
            <a:r>
              <a:rPr lang="en-US" smtClean="0"/>
              <a:t>©NURSINGCASESTUDIES.COM</a:t>
            </a:r>
            <a:endParaRPr lang="en-US" dirty="0"/>
          </a:p>
        </p:txBody>
      </p:sp>
    </p:spTree>
    <p:extLst>
      <p:ext uri="{BB962C8B-B14F-4D97-AF65-F5344CB8AC3E}">
        <p14:creationId xmlns:p14="http://schemas.microsoft.com/office/powerpoint/2010/main" val="1964045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4EB6E-03AB-48FF-96D0-8586EC6949B2}"/>
              </a:ext>
            </a:extLst>
          </p:cNvPr>
          <p:cNvSpPr>
            <a:spLocks noGrp="1"/>
          </p:cNvSpPr>
          <p:nvPr>
            <p:ph type="title"/>
          </p:nvPr>
        </p:nvSpPr>
        <p:spPr/>
        <p:txBody>
          <a:bodyPr>
            <a:normAutofit fontScale="90000"/>
          </a:bodyPr>
          <a:lstStyle/>
          <a:p>
            <a:r>
              <a:rPr lang="en-US" dirty="0"/>
              <a:t>What are the key characteristics for an interpreter to possess?</a:t>
            </a:r>
          </a:p>
        </p:txBody>
      </p:sp>
      <p:sp>
        <p:nvSpPr>
          <p:cNvPr id="3" name="Content Placeholder 2">
            <a:extLst>
              <a:ext uri="{FF2B5EF4-FFF2-40B4-BE49-F238E27FC236}">
                <a16:creationId xmlns:a16="http://schemas.microsoft.com/office/drawing/2014/main" id="{A690AEF1-3FF3-48FC-B25E-7D20258E1B4E}"/>
              </a:ext>
            </a:extLst>
          </p:cNvPr>
          <p:cNvSpPr>
            <a:spLocks noGrp="1"/>
          </p:cNvSpPr>
          <p:nvPr>
            <p:ph idx="1"/>
          </p:nvPr>
        </p:nvSpPr>
        <p:spPr/>
        <p:txBody>
          <a:bodyPr anchor="t">
            <a:normAutofit/>
          </a:bodyPr>
          <a:lstStyle/>
          <a:p>
            <a:pPr marL="0" indent="0">
              <a:buNone/>
            </a:pPr>
            <a:endParaRPr lang="en-US" dirty="0"/>
          </a:p>
        </p:txBody>
      </p:sp>
      <p:sp>
        <p:nvSpPr>
          <p:cNvPr id="4" name="Text Placeholder 3">
            <a:extLst>
              <a:ext uri="{FF2B5EF4-FFF2-40B4-BE49-F238E27FC236}">
                <a16:creationId xmlns:a16="http://schemas.microsoft.com/office/drawing/2014/main" id="{0EB8F780-CE43-45EA-88CD-86A461F4AFD6}"/>
              </a:ext>
            </a:extLst>
          </p:cNvPr>
          <p:cNvSpPr>
            <a:spLocks noGrp="1"/>
          </p:cNvSpPr>
          <p:nvPr>
            <p:ph type="body" sz="half" idx="2"/>
          </p:nvPr>
        </p:nvSpPr>
        <p:spPr/>
        <p:txBody>
          <a:bodyPr/>
          <a:lstStyle/>
          <a:p>
            <a:endParaRPr lang="en-US" dirty="0"/>
          </a:p>
        </p:txBody>
      </p:sp>
      <p:sp>
        <p:nvSpPr>
          <p:cNvPr id="6" name="Footer Placeholder 5"/>
          <p:cNvSpPr>
            <a:spLocks noGrp="1"/>
          </p:cNvSpPr>
          <p:nvPr>
            <p:ph type="ftr" sz="quarter" idx="11"/>
          </p:nvPr>
        </p:nvSpPr>
        <p:spPr/>
        <p:txBody>
          <a:bodyPr/>
          <a:lstStyle/>
          <a:p>
            <a:r>
              <a:rPr lang="en-US" smtClean="0"/>
              <a:t>©NURSINGCASESTUDIES.COM</a:t>
            </a:r>
            <a:endParaRPr lang="en-US" dirty="0"/>
          </a:p>
        </p:txBody>
      </p:sp>
    </p:spTree>
    <p:extLst>
      <p:ext uri="{BB962C8B-B14F-4D97-AF65-F5344CB8AC3E}">
        <p14:creationId xmlns:p14="http://schemas.microsoft.com/office/powerpoint/2010/main" val="12472858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4EB6E-03AB-48FF-96D0-8586EC6949B2}"/>
              </a:ext>
            </a:extLst>
          </p:cNvPr>
          <p:cNvSpPr>
            <a:spLocks noGrp="1"/>
          </p:cNvSpPr>
          <p:nvPr>
            <p:ph type="title"/>
          </p:nvPr>
        </p:nvSpPr>
        <p:spPr/>
        <p:txBody>
          <a:bodyPr>
            <a:normAutofit fontScale="90000"/>
          </a:bodyPr>
          <a:lstStyle/>
          <a:p>
            <a:r>
              <a:rPr lang="en-US" dirty="0"/>
              <a:t>What are the key characteristics for an interpreter to possess?</a:t>
            </a:r>
          </a:p>
        </p:txBody>
      </p:sp>
      <p:sp>
        <p:nvSpPr>
          <p:cNvPr id="3" name="Content Placeholder 2">
            <a:extLst>
              <a:ext uri="{FF2B5EF4-FFF2-40B4-BE49-F238E27FC236}">
                <a16:creationId xmlns:a16="http://schemas.microsoft.com/office/drawing/2014/main" id="{A690AEF1-3FF3-48FC-B25E-7D20258E1B4E}"/>
              </a:ext>
            </a:extLst>
          </p:cNvPr>
          <p:cNvSpPr>
            <a:spLocks noGrp="1"/>
          </p:cNvSpPr>
          <p:nvPr>
            <p:ph idx="1"/>
          </p:nvPr>
        </p:nvSpPr>
        <p:spPr/>
        <p:txBody>
          <a:bodyPr anchor="t">
            <a:normAutofit/>
          </a:bodyPr>
          <a:lstStyle/>
          <a:p>
            <a:r>
              <a:rPr lang="en-US" dirty="0"/>
              <a:t>Interpreters should be able to interpret:</a:t>
            </a:r>
          </a:p>
          <a:p>
            <a:pPr lvl="1"/>
            <a:r>
              <a:rPr lang="en-US" b="1" dirty="0">
                <a:solidFill>
                  <a:srgbClr val="00B0F0"/>
                </a:solidFill>
              </a:rPr>
              <a:t>Verbal and non-verbal cues.</a:t>
            </a:r>
          </a:p>
          <a:p>
            <a:pPr lvl="1"/>
            <a:r>
              <a:rPr lang="en-US" b="1" dirty="0">
                <a:solidFill>
                  <a:srgbClr val="00B0F0"/>
                </a:solidFill>
              </a:rPr>
              <a:t>Translate medical terms into understandable terms. </a:t>
            </a:r>
          </a:p>
          <a:p>
            <a:pPr lvl="1"/>
            <a:r>
              <a:rPr lang="en-US" b="1" dirty="0">
                <a:solidFill>
                  <a:srgbClr val="00B0F0"/>
                </a:solidFill>
              </a:rPr>
              <a:t>Act as a patient advocate.</a:t>
            </a:r>
          </a:p>
          <a:p>
            <a:pPr lvl="1"/>
            <a:r>
              <a:rPr lang="en-US" b="1" dirty="0">
                <a:solidFill>
                  <a:srgbClr val="00B0F0"/>
                </a:solidFill>
              </a:rPr>
              <a:t>Understand how to provide teaching instructions. </a:t>
            </a:r>
          </a:p>
          <a:p>
            <a:pPr marL="0" indent="0">
              <a:buNone/>
            </a:pPr>
            <a:endParaRPr lang="en-US" dirty="0"/>
          </a:p>
        </p:txBody>
      </p:sp>
      <p:sp>
        <p:nvSpPr>
          <p:cNvPr id="4" name="Text Placeholder 3">
            <a:extLst>
              <a:ext uri="{FF2B5EF4-FFF2-40B4-BE49-F238E27FC236}">
                <a16:creationId xmlns:a16="http://schemas.microsoft.com/office/drawing/2014/main" id="{0EB8F780-CE43-45EA-88CD-86A461F4AFD6}"/>
              </a:ext>
            </a:extLst>
          </p:cNvPr>
          <p:cNvSpPr>
            <a:spLocks noGrp="1"/>
          </p:cNvSpPr>
          <p:nvPr>
            <p:ph type="body" sz="half" idx="2"/>
          </p:nvPr>
        </p:nvSpPr>
        <p:spPr/>
        <p:txBody>
          <a:bodyPr/>
          <a:lstStyle/>
          <a:p>
            <a:endParaRPr lang="en-US" dirty="0"/>
          </a:p>
        </p:txBody>
      </p:sp>
      <p:sp>
        <p:nvSpPr>
          <p:cNvPr id="6" name="Footer Placeholder 5"/>
          <p:cNvSpPr>
            <a:spLocks noGrp="1"/>
          </p:cNvSpPr>
          <p:nvPr>
            <p:ph type="ftr" sz="quarter" idx="11"/>
          </p:nvPr>
        </p:nvSpPr>
        <p:spPr/>
        <p:txBody>
          <a:bodyPr/>
          <a:lstStyle/>
          <a:p>
            <a:r>
              <a:rPr lang="en-US" smtClean="0"/>
              <a:t>©NURSINGCASESTUDIES.COM</a:t>
            </a:r>
            <a:endParaRPr lang="en-US" dirty="0"/>
          </a:p>
        </p:txBody>
      </p:sp>
    </p:spTree>
    <p:extLst>
      <p:ext uri="{BB962C8B-B14F-4D97-AF65-F5344CB8AC3E}">
        <p14:creationId xmlns:p14="http://schemas.microsoft.com/office/powerpoint/2010/main" val="1541824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4EB6E-03AB-48FF-96D0-8586EC6949B2}"/>
              </a:ext>
            </a:extLst>
          </p:cNvPr>
          <p:cNvSpPr>
            <a:spLocks noGrp="1"/>
          </p:cNvSpPr>
          <p:nvPr>
            <p:ph type="title"/>
          </p:nvPr>
        </p:nvSpPr>
        <p:spPr/>
        <p:txBody>
          <a:bodyPr/>
          <a:lstStyle/>
          <a:p>
            <a:r>
              <a:rPr lang="en-US" dirty="0"/>
              <a:t>What are the disadvantages of using a family member as an interpreter?</a:t>
            </a:r>
          </a:p>
        </p:txBody>
      </p:sp>
      <p:sp>
        <p:nvSpPr>
          <p:cNvPr id="3" name="Content Placeholder 2">
            <a:extLst>
              <a:ext uri="{FF2B5EF4-FFF2-40B4-BE49-F238E27FC236}">
                <a16:creationId xmlns:a16="http://schemas.microsoft.com/office/drawing/2014/main" id="{A690AEF1-3FF3-48FC-B25E-7D20258E1B4E}"/>
              </a:ext>
            </a:extLst>
          </p:cNvPr>
          <p:cNvSpPr>
            <a:spLocks noGrp="1"/>
          </p:cNvSpPr>
          <p:nvPr>
            <p:ph idx="1"/>
          </p:nvPr>
        </p:nvSpPr>
        <p:spPr/>
        <p:txBody>
          <a:bodyPr anchor="t">
            <a:normAutofit/>
          </a:bodyPr>
          <a:lstStyle/>
          <a:p>
            <a:endParaRPr lang="en-US" b="1" dirty="0">
              <a:solidFill>
                <a:srgbClr val="00B0F0"/>
              </a:solidFill>
            </a:endParaRPr>
          </a:p>
        </p:txBody>
      </p:sp>
      <p:sp>
        <p:nvSpPr>
          <p:cNvPr id="4" name="Text Placeholder 3">
            <a:extLst>
              <a:ext uri="{FF2B5EF4-FFF2-40B4-BE49-F238E27FC236}">
                <a16:creationId xmlns:a16="http://schemas.microsoft.com/office/drawing/2014/main" id="{0EB8F780-CE43-45EA-88CD-86A461F4AFD6}"/>
              </a:ext>
            </a:extLst>
          </p:cNvPr>
          <p:cNvSpPr>
            <a:spLocks noGrp="1"/>
          </p:cNvSpPr>
          <p:nvPr>
            <p:ph type="body" sz="half" idx="2"/>
          </p:nvPr>
        </p:nvSpPr>
        <p:spPr/>
        <p:txBody>
          <a:bodyPr/>
          <a:lstStyle/>
          <a:p>
            <a:endParaRPr lang="en-US" dirty="0"/>
          </a:p>
        </p:txBody>
      </p:sp>
      <p:sp>
        <p:nvSpPr>
          <p:cNvPr id="6" name="Footer Placeholder 5"/>
          <p:cNvSpPr>
            <a:spLocks noGrp="1"/>
          </p:cNvSpPr>
          <p:nvPr>
            <p:ph type="ftr" sz="quarter" idx="11"/>
          </p:nvPr>
        </p:nvSpPr>
        <p:spPr/>
        <p:txBody>
          <a:bodyPr/>
          <a:lstStyle/>
          <a:p>
            <a:r>
              <a:rPr lang="en-US" smtClean="0"/>
              <a:t>©NURSINGCASESTUDIES.COM</a:t>
            </a:r>
            <a:endParaRPr lang="en-US" dirty="0"/>
          </a:p>
        </p:txBody>
      </p:sp>
    </p:spTree>
    <p:extLst>
      <p:ext uri="{BB962C8B-B14F-4D97-AF65-F5344CB8AC3E}">
        <p14:creationId xmlns:p14="http://schemas.microsoft.com/office/powerpoint/2010/main" val="15303404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4EB6E-03AB-48FF-96D0-8586EC6949B2}"/>
              </a:ext>
            </a:extLst>
          </p:cNvPr>
          <p:cNvSpPr>
            <a:spLocks noGrp="1"/>
          </p:cNvSpPr>
          <p:nvPr>
            <p:ph type="title"/>
          </p:nvPr>
        </p:nvSpPr>
        <p:spPr/>
        <p:txBody>
          <a:bodyPr/>
          <a:lstStyle/>
          <a:p>
            <a:r>
              <a:rPr lang="en-US" dirty="0"/>
              <a:t>What are the disadvantages of using a family member as an interpreter?</a:t>
            </a:r>
          </a:p>
        </p:txBody>
      </p:sp>
      <p:sp>
        <p:nvSpPr>
          <p:cNvPr id="3" name="Content Placeholder 2">
            <a:extLst>
              <a:ext uri="{FF2B5EF4-FFF2-40B4-BE49-F238E27FC236}">
                <a16:creationId xmlns:a16="http://schemas.microsoft.com/office/drawing/2014/main" id="{A690AEF1-3FF3-48FC-B25E-7D20258E1B4E}"/>
              </a:ext>
            </a:extLst>
          </p:cNvPr>
          <p:cNvSpPr>
            <a:spLocks noGrp="1"/>
          </p:cNvSpPr>
          <p:nvPr>
            <p:ph idx="1"/>
          </p:nvPr>
        </p:nvSpPr>
        <p:spPr/>
        <p:txBody>
          <a:bodyPr anchor="t">
            <a:normAutofit/>
          </a:bodyPr>
          <a:lstStyle/>
          <a:p>
            <a:r>
              <a:rPr lang="en-US" dirty="0">
                <a:solidFill>
                  <a:schemeClr val="tx1"/>
                </a:solidFill>
              </a:rPr>
              <a:t>What are the disadvantages of using a family member as an interpreter?</a:t>
            </a:r>
          </a:p>
          <a:p>
            <a:pPr lvl="1"/>
            <a:r>
              <a:rPr lang="en-US" dirty="0">
                <a:solidFill>
                  <a:srgbClr val="00B0F0"/>
                </a:solidFill>
              </a:rPr>
              <a:t>May not understand medical terms.</a:t>
            </a:r>
          </a:p>
          <a:p>
            <a:pPr lvl="1"/>
            <a:r>
              <a:rPr lang="en-US" dirty="0">
                <a:solidFill>
                  <a:srgbClr val="00B0F0"/>
                </a:solidFill>
              </a:rPr>
              <a:t>Patient may not be comfortable sharing information in front of family. </a:t>
            </a:r>
          </a:p>
          <a:p>
            <a:pPr lvl="1"/>
            <a:r>
              <a:rPr lang="en-US" dirty="0">
                <a:solidFill>
                  <a:srgbClr val="00B0F0"/>
                </a:solidFill>
              </a:rPr>
              <a:t>Family interpreters may not be aware of health care procedures or medical ethics. </a:t>
            </a:r>
            <a:endParaRPr lang="en-US" dirty="0">
              <a:solidFill>
                <a:schemeClr val="tx1"/>
              </a:solidFill>
            </a:endParaRPr>
          </a:p>
        </p:txBody>
      </p:sp>
      <p:sp>
        <p:nvSpPr>
          <p:cNvPr id="4" name="Text Placeholder 3">
            <a:extLst>
              <a:ext uri="{FF2B5EF4-FFF2-40B4-BE49-F238E27FC236}">
                <a16:creationId xmlns:a16="http://schemas.microsoft.com/office/drawing/2014/main" id="{0EB8F780-CE43-45EA-88CD-86A461F4AFD6}"/>
              </a:ext>
            </a:extLst>
          </p:cNvPr>
          <p:cNvSpPr>
            <a:spLocks noGrp="1"/>
          </p:cNvSpPr>
          <p:nvPr>
            <p:ph type="body" sz="half" idx="2"/>
          </p:nvPr>
        </p:nvSpPr>
        <p:spPr/>
        <p:txBody>
          <a:bodyPr/>
          <a:lstStyle/>
          <a:p>
            <a:endParaRPr lang="en-US" dirty="0"/>
          </a:p>
        </p:txBody>
      </p:sp>
      <p:sp>
        <p:nvSpPr>
          <p:cNvPr id="6" name="Footer Placeholder 5"/>
          <p:cNvSpPr>
            <a:spLocks noGrp="1"/>
          </p:cNvSpPr>
          <p:nvPr>
            <p:ph type="ftr" sz="quarter" idx="11"/>
          </p:nvPr>
        </p:nvSpPr>
        <p:spPr/>
        <p:txBody>
          <a:bodyPr/>
          <a:lstStyle/>
          <a:p>
            <a:r>
              <a:rPr lang="en-US" smtClean="0"/>
              <a:t>©NURSINGCASESTUDIES.COM</a:t>
            </a:r>
            <a:endParaRPr lang="en-US" dirty="0"/>
          </a:p>
        </p:txBody>
      </p:sp>
    </p:spTree>
    <p:extLst>
      <p:ext uri="{BB962C8B-B14F-4D97-AF65-F5344CB8AC3E}">
        <p14:creationId xmlns:p14="http://schemas.microsoft.com/office/powerpoint/2010/main" val="1046385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E2599EA-6C53-4BB3-A5B6-EFCD026A1B6C}"/>
              </a:ext>
            </a:extLst>
          </p:cNvPr>
          <p:cNvSpPr>
            <a:spLocks noGrp="1"/>
          </p:cNvSpPr>
          <p:nvPr>
            <p:ph type="title"/>
          </p:nvPr>
        </p:nvSpPr>
        <p:spPr/>
        <p:txBody>
          <a:bodyPr/>
          <a:lstStyle/>
          <a:p>
            <a:r>
              <a:rPr lang="en-US" dirty="0"/>
              <a:t>Health Disparities and Cultural Competence</a:t>
            </a:r>
          </a:p>
        </p:txBody>
      </p:sp>
      <p:sp>
        <p:nvSpPr>
          <p:cNvPr id="8" name="Content Placeholder 7">
            <a:extLst>
              <a:ext uri="{FF2B5EF4-FFF2-40B4-BE49-F238E27FC236}">
                <a16:creationId xmlns:a16="http://schemas.microsoft.com/office/drawing/2014/main" id="{09C9286C-0705-4443-9428-A1AAD17A6F01}"/>
              </a:ext>
            </a:extLst>
          </p:cNvPr>
          <p:cNvSpPr>
            <a:spLocks noGrp="1"/>
          </p:cNvSpPr>
          <p:nvPr>
            <p:ph idx="1"/>
          </p:nvPr>
        </p:nvSpPr>
        <p:spPr/>
        <p:txBody>
          <a:bodyPr anchor="t">
            <a:normAutofit/>
          </a:bodyPr>
          <a:lstStyle/>
          <a:p>
            <a:r>
              <a:rPr lang="en-US" dirty="0" smtClean="0"/>
              <a:t>He is </a:t>
            </a:r>
            <a:r>
              <a:rPr lang="en-US" dirty="0"/>
              <a:t>regularly seen at the </a:t>
            </a:r>
            <a:r>
              <a:rPr lang="en-US" dirty="0" smtClean="0"/>
              <a:t>All Access </a:t>
            </a:r>
            <a:r>
              <a:rPr lang="en-US" dirty="0"/>
              <a:t>Health Clinic for a variety of health concerns. He has chronic hypertension and chronic back pain related to a fall he experienced ten years ago. </a:t>
            </a:r>
          </a:p>
          <a:p>
            <a:r>
              <a:rPr lang="en-US" dirty="0"/>
              <a:t>Today he is accompanied by his daughter, daughter-in-law and four grandchildren.</a:t>
            </a:r>
          </a:p>
          <a:p>
            <a:r>
              <a:rPr lang="en-US" dirty="0" smtClean="0"/>
              <a:t>English </a:t>
            </a:r>
            <a:r>
              <a:rPr lang="en-US" dirty="0"/>
              <a:t>is the second language for the adult family members. </a:t>
            </a:r>
            <a:r>
              <a:rPr lang="en-US" dirty="0" smtClean="0"/>
              <a:t>Mr. Reyes’ </a:t>
            </a:r>
            <a:r>
              <a:rPr lang="en-US" dirty="0"/>
              <a:t>granddaughter Eleiyah is 12 years old </a:t>
            </a:r>
            <a:r>
              <a:rPr lang="en-US" dirty="0" smtClean="0"/>
              <a:t>and is translating </a:t>
            </a:r>
            <a:r>
              <a:rPr lang="en-US" dirty="0"/>
              <a:t>for the family.  </a:t>
            </a:r>
          </a:p>
        </p:txBody>
      </p:sp>
      <p:sp>
        <p:nvSpPr>
          <p:cNvPr id="9" name="Text Placeholder 8">
            <a:extLst>
              <a:ext uri="{FF2B5EF4-FFF2-40B4-BE49-F238E27FC236}">
                <a16:creationId xmlns:a16="http://schemas.microsoft.com/office/drawing/2014/main" id="{ECD9C18C-994F-4EA4-B7B7-C6D5D889D55E}"/>
              </a:ext>
            </a:extLst>
          </p:cNvPr>
          <p:cNvSpPr>
            <a:spLocks noGrp="1"/>
          </p:cNvSpPr>
          <p:nvPr>
            <p:ph type="body" sz="half" idx="2"/>
          </p:nvPr>
        </p:nvSpPr>
        <p:spPr/>
        <p:txBody>
          <a:bodyPr/>
          <a:lstStyle/>
          <a:p>
            <a:endParaRPr lang="en-US" dirty="0"/>
          </a:p>
        </p:txBody>
      </p:sp>
      <p:sp>
        <p:nvSpPr>
          <p:cNvPr id="3" name="Footer Placeholder 2"/>
          <p:cNvSpPr>
            <a:spLocks noGrp="1"/>
          </p:cNvSpPr>
          <p:nvPr>
            <p:ph type="ftr" sz="quarter" idx="11"/>
          </p:nvPr>
        </p:nvSpPr>
        <p:spPr/>
        <p:txBody>
          <a:bodyPr/>
          <a:lstStyle/>
          <a:p>
            <a:r>
              <a:rPr lang="en-US" smtClean="0"/>
              <a:t>©NURSINGCASESTUDIES.COM</a:t>
            </a:r>
            <a:endParaRPr lang="en-US" dirty="0"/>
          </a:p>
        </p:txBody>
      </p:sp>
    </p:spTree>
    <p:extLst>
      <p:ext uri="{BB962C8B-B14F-4D97-AF65-F5344CB8AC3E}">
        <p14:creationId xmlns:p14="http://schemas.microsoft.com/office/powerpoint/2010/main" val="7302258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8F0AA-D5F5-4B5A-A6E2-21D05E8F6B7C}"/>
              </a:ext>
            </a:extLst>
          </p:cNvPr>
          <p:cNvSpPr>
            <a:spLocks noGrp="1"/>
          </p:cNvSpPr>
          <p:nvPr>
            <p:ph type="title"/>
          </p:nvPr>
        </p:nvSpPr>
        <p:spPr/>
        <p:txBody>
          <a:bodyPr/>
          <a:lstStyle/>
          <a:p>
            <a:r>
              <a:rPr lang="en-US" dirty="0"/>
              <a:t>What strategies can you use to work with an interpreter?</a:t>
            </a:r>
          </a:p>
        </p:txBody>
      </p:sp>
      <p:sp>
        <p:nvSpPr>
          <p:cNvPr id="3" name="Content Placeholder 2">
            <a:extLst>
              <a:ext uri="{FF2B5EF4-FFF2-40B4-BE49-F238E27FC236}">
                <a16:creationId xmlns:a16="http://schemas.microsoft.com/office/drawing/2014/main" id="{E9ACDDBB-6EF5-4066-9935-625AAC99AA3C}"/>
              </a:ext>
            </a:extLst>
          </p:cNvPr>
          <p:cNvSpPr>
            <a:spLocks noGrp="1"/>
          </p:cNvSpPr>
          <p:nvPr>
            <p:ph idx="1"/>
          </p:nvPr>
        </p:nvSpPr>
        <p:spPr/>
        <p:txBody>
          <a:bodyPr/>
          <a:lstStyle/>
          <a:p>
            <a:endParaRPr lang="en-US" dirty="0"/>
          </a:p>
        </p:txBody>
      </p:sp>
      <p:sp>
        <p:nvSpPr>
          <p:cNvPr id="4" name="Text Placeholder 3">
            <a:extLst>
              <a:ext uri="{FF2B5EF4-FFF2-40B4-BE49-F238E27FC236}">
                <a16:creationId xmlns:a16="http://schemas.microsoft.com/office/drawing/2014/main" id="{BB7356D6-9C9F-4C18-8863-2D4A0DE19CAD}"/>
              </a:ext>
            </a:extLst>
          </p:cNvPr>
          <p:cNvSpPr>
            <a:spLocks noGrp="1"/>
          </p:cNvSpPr>
          <p:nvPr>
            <p:ph type="body" sz="half" idx="2"/>
          </p:nvPr>
        </p:nvSpPr>
        <p:spPr/>
        <p:txBody>
          <a:bodyPr/>
          <a:lstStyle/>
          <a:p>
            <a:endParaRPr lang="en-US" dirty="0"/>
          </a:p>
        </p:txBody>
      </p:sp>
      <p:sp>
        <p:nvSpPr>
          <p:cNvPr id="6" name="Footer Placeholder 5"/>
          <p:cNvSpPr>
            <a:spLocks noGrp="1"/>
          </p:cNvSpPr>
          <p:nvPr>
            <p:ph type="ftr" sz="quarter" idx="11"/>
          </p:nvPr>
        </p:nvSpPr>
        <p:spPr/>
        <p:txBody>
          <a:bodyPr/>
          <a:lstStyle/>
          <a:p>
            <a:r>
              <a:rPr lang="en-US" smtClean="0"/>
              <a:t>©NURSINGCASESTUDIES.COM</a:t>
            </a:r>
            <a:endParaRPr lang="en-US" dirty="0"/>
          </a:p>
        </p:txBody>
      </p:sp>
    </p:spTree>
    <p:extLst>
      <p:ext uri="{BB962C8B-B14F-4D97-AF65-F5344CB8AC3E}">
        <p14:creationId xmlns:p14="http://schemas.microsoft.com/office/powerpoint/2010/main" val="14486375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8F0AA-D5F5-4B5A-A6E2-21D05E8F6B7C}"/>
              </a:ext>
            </a:extLst>
          </p:cNvPr>
          <p:cNvSpPr>
            <a:spLocks noGrp="1"/>
          </p:cNvSpPr>
          <p:nvPr>
            <p:ph type="title"/>
          </p:nvPr>
        </p:nvSpPr>
        <p:spPr/>
        <p:txBody>
          <a:bodyPr/>
          <a:lstStyle/>
          <a:p>
            <a:r>
              <a:rPr lang="en-US" dirty="0"/>
              <a:t>What strategies can you use to work with an interpreter?</a:t>
            </a:r>
          </a:p>
        </p:txBody>
      </p:sp>
      <p:sp>
        <p:nvSpPr>
          <p:cNvPr id="3" name="Content Placeholder 2">
            <a:extLst>
              <a:ext uri="{FF2B5EF4-FFF2-40B4-BE49-F238E27FC236}">
                <a16:creationId xmlns:a16="http://schemas.microsoft.com/office/drawing/2014/main" id="{E9ACDDBB-6EF5-4066-9935-625AAC99AA3C}"/>
              </a:ext>
            </a:extLst>
          </p:cNvPr>
          <p:cNvSpPr>
            <a:spLocks noGrp="1"/>
          </p:cNvSpPr>
          <p:nvPr>
            <p:ph idx="1"/>
          </p:nvPr>
        </p:nvSpPr>
        <p:spPr/>
        <p:txBody>
          <a:bodyPr anchor="t"/>
          <a:lstStyle/>
          <a:p>
            <a:r>
              <a:rPr lang="en-US" dirty="0"/>
              <a:t>Speak slowly.</a:t>
            </a:r>
          </a:p>
          <a:p>
            <a:r>
              <a:rPr lang="en-US" dirty="0"/>
              <a:t>Maintain eye contact with the </a:t>
            </a:r>
            <a:r>
              <a:rPr lang="en-US" dirty="0">
                <a:solidFill>
                  <a:schemeClr val="tx1"/>
                </a:solidFill>
              </a:rPr>
              <a:t>patient. </a:t>
            </a:r>
          </a:p>
          <a:p>
            <a:r>
              <a:rPr lang="en-US" dirty="0">
                <a:solidFill>
                  <a:schemeClr val="tx1"/>
                </a:solidFill>
              </a:rPr>
              <a:t>Talk to the patient not the interpreter.</a:t>
            </a:r>
          </a:p>
          <a:p>
            <a:r>
              <a:rPr lang="en-US" dirty="0">
                <a:solidFill>
                  <a:schemeClr val="tx1"/>
                </a:solidFill>
              </a:rPr>
              <a:t>Use simple language, using as few medical terms as possible.</a:t>
            </a:r>
          </a:p>
          <a:p>
            <a:r>
              <a:rPr lang="en-US" dirty="0">
                <a:solidFill>
                  <a:schemeClr val="tx1"/>
                </a:solidFill>
              </a:rPr>
              <a:t>Speak in one or two sentences at a time for easier translation.</a:t>
            </a:r>
          </a:p>
          <a:p>
            <a:r>
              <a:rPr lang="en-US" dirty="0">
                <a:solidFill>
                  <a:schemeClr val="tx1"/>
                </a:solidFill>
              </a:rPr>
              <a:t>Avoid raising your voice during the interaction. </a:t>
            </a:r>
          </a:p>
          <a:p>
            <a:r>
              <a:rPr lang="en-US" dirty="0">
                <a:solidFill>
                  <a:schemeClr val="tx1"/>
                </a:solidFill>
              </a:rPr>
              <a:t>Ask for feedback from the patient to verify the patient understands (teach-back method) .</a:t>
            </a:r>
          </a:p>
          <a:p>
            <a:r>
              <a:rPr lang="en-US" dirty="0">
                <a:solidFill>
                  <a:schemeClr val="tx1"/>
                </a:solidFill>
              </a:rPr>
              <a:t>Plan on the visit taking twice as long. </a:t>
            </a:r>
          </a:p>
          <a:p>
            <a:r>
              <a:rPr lang="en-US" dirty="0">
                <a:solidFill>
                  <a:schemeClr val="tx1"/>
                </a:solidFill>
              </a:rPr>
              <a:t>Document usage of translator in the medical record.</a:t>
            </a:r>
          </a:p>
        </p:txBody>
      </p:sp>
      <p:sp>
        <p:nvSpPr>
          <p:cNvPr id="4" name="Text Placeholder 3">
            <a:extLst>
              <a:ext uri="{FF2B5EF4-FFF2-40B4-BE49-F238E27FC236}">
                <a16:creationId xmlns:a16="http://schemas.microsoft.com/office/drawing/2014/main" id="{BB7356D6-9C9F-4C18-8863-2D4A0DE19CAD}"/>
              </a:ext>
            </a:extLst>
          </p:cNvPr>
          <p:cNvSpPr>
            <a:spLocks noGrp="1"/>
          </p:cNvSpPr>
          <p:nvPr>
            <p:ph type="body" sz="half" idx="2"/>
          </p:nvPr>
        </p:nvSpPr>
        <p:spPr/>
        <p:txBody>
          <a:bodyPr/>
          <a:lstStyle/>
          <a:p>
            <a:endParaRPr lang="en-US" dirty="0"/>
          </a:p>
        </p:txBody>
      </p:sp>
      <p:sp>
        <p:nvSpPr>
          <p:cNvPr id="6" name="Footer Placeholder 5"/>
          <p:cNvSpPr>
            <a:spLocks noGrp="1"/>
          </p:cNvSpPr>
          <p:nvPr>
            <p:ph type="ftr" sz="quarter" idx="11"/>
          </p:nvPr>
        </p:nvSpPr>
        <p:spPr/>
        <p:txBody>
          <a:bodyPr/>
          <a:lstStyle/>
          <a:p>
            <a:r>
              <a:rPr lang="en-US" smtClean="0"/>
              <a:t>©NURSINGCASESTUDIES.COM</a:t>
            </a:r>
            <a:endParaRPr lang="en-US" dirty="0"/>
          </a:p>
        </p:txBody>
      </p:sp>
    </p:spTree>
    <p:extLst>
      <p:ext uri="{BB962C8B-B14F-4D97-AF65-F5344CB8AC3E}">
        <p14:creationId xmlns:p14="http://schemas.microsoft.com/office/powerpoint/2010/main" val="25569088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DEF29-D1E4-4D17-9D7E-4F0F059EF2A4}"/>
              </a:ext>
            </a:extLst>
          </p:cNvPr>
          <p:cNvSpPr>
            <a:spLocks noGrp="1"/>
          </p:cNvSpPr>
          <p:nvPr>
            <p:ph type="title"/>
          </p:nvPr>
        </p:nvSpPr>
        <p:spPr/>
        <p:txBody>
          <a:bodyPr/>
          <a:lstStyle/>
          <a:p>
            <a:pPr algn="ctr"/>
            <a:r>
              <a:rPr lang="en-US" dirty="0"/>
              <a:t>Communicating With Peers</a:t>
            </a:r>
          </a:p>
        </p:txBody>
      </p:sp>
      <p:sp>
        <p:nvSpPr>
          <p:cNvPr id="3" name="Content Placeholder 2">
            <a:extLst>
              <a:ext uri="{FF2B5EF4-FFF2-40B4-BE49-F238E27FC236}">
                <a16:creationId xmlns:a16="http://schemas.microsoft.com/office/drawing/2014/main" id="{424B34D3-0F68-4BE5-B6EC-2E4056346C6C}"/>
              </a:ext>
            </a:extLst>
          </p:cNvPr>
          <p:cNvSpPr>
            <a:spLocks noGrp="1"/>
          </p:cNvSpPr>
          <p:nvPr>
            <p:ph idx="1"/>
          </p:nvPr>
        </p:nvSpPr>
        <p:spPr>
          <a:xfrm>
            <a:off x="4226858" y="868680"/>
            <a:ext cx="6956253" cy="5120640"/>
          </a:xfrm>
        </p:spPr>
        <p:txBody>
          <a:bodyPr anchor="t"/>
          <a:lstStyle/>
          <a:p>
            <a:r>
              <a:rPr lang="en-US" dirty="0"/>
              <a:t>In healthcare, you will encounter situations that require you to communicate important information to other members of the healthcare team. </a:t>
            </a:r>
          </a:p>
          <a:p>
            <a:r>
              <a:rPr lang="en-US" dirty="0"/>
              <a:t>How would you recommend following up with the first nurse?</a:t>
            </a:r>
          </a:p>
          <a:p>
            <a:endParaRPr lang="en-US" dirty="0"/>
          </a:p>
          <a:p>
            <a:pPr marL="502920" lvl="1" indent="0">
              <a:buNone/>
            </a:pPr>
            <a:endParaRPr lang="en-US" dirty="0"/>
          </a:p>
          <a:p>
            <a:endParaRPr lang="en-US" dirty="0"/>
          </a:p>
        </p:txBody>
      </p:sp>
      <p:sp>
        <p:nvSpPr>
          <p:cNvPr id="4" name="Text Placeholder 3">
            <a:extLst>
              <a:ext uri="{FF2B5EF4-FFF2-40B4-BE49-F238E27FC236}">
                <a16:creationId xmlns:a16="http://schemas.microsoft.com/office/drawing/2014/main" id="{6BF16175-53B0-41EE-A66F-030B8D8D7B7A}"/>
              </a:ext>
            </a:extLst>
          </p:cNvPr>
          <p:cNvSpPr>
            <a:spLocks noGrp="1"/>
          </p:cNvSpPr>
          <p:nvPr>
            <p:ph type="body" sz="half" idx="2"/>
          </p:nvPr>
        </p:nvSpPr>
        <p:spPr/>
        <p:txBody>
          <a:bodyPr/>
          <a:lstStyle/>
          <a:p>
            <a:endParaRPr lang="en-US" dirty="0"/>
          </a:p>
        </p:txBody>
      </p:sp>
      <p:pic>
        <p:nvPicPr>
          <p:cNvPr id="5" name="Picture 4">
            <a:extLst>
              <a:ext uri="{FF2B5EF4-FFF2-40B4-BE49-F238E27FC236}">
                <a16:creationId xmlns:a16="http://schemas.microsoft.com/office/drawing/2014/main" id="{5C29D60F-5051-4F76-98F1-4FD76E2864E7}"/>
              </a:ext>
            </a:extLst>
          </p:cNvPr>
          <p:cNvPicPr>
            <a:picLocks noChangeAspect="1"/>
          </p:cNvPicPr>
          <p:nvPr/>
        </p:nvPicPr>
        <p:blipFill>
          <a:blip r:embed="rId2"/>
          <a:stretch>
            <a:fillRect/>
          </a:stretch>
        </p:blipFill>
        <p:spPr>
          <a:xfrm>
            <a:off x="355142" y="306684"/>
            <a:ext cx="3312832" cy="178353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Footer Placeholder 6"/>
          <p:cNvSpPr>
            <a:spLocks noGrp="1"/>
          </p:cNvSpPr>
          <p:nvPr>
            <p:ph type="ftr" sz="quarter" idx="11"/>
          </p:nvPr>
        </p:nvSpPr>
        <p:spPr/>
        <p:txBody>
          <a:bodyPr/>
          <a:lstStyle/>
          <a:p>
            <a:r>
              <a:rPr lang="en-US" smtClean="0"/>
              <a:t>©NURSINGCASESTUDIES.COM</a:t>
            </a:r>
            <a:endParaRPr lang="en-US" dirty="0"/>
          </a:p>
        </p:txBody>
      </p:sp>
    </p:spTree>
    <p:extLst>
      <p:ext uri="{BB962C8B-B14F-4D97-AF65-F5344CB8AC3E}">
        <p14:creationId xmlns:p14="http://schemas.microsoft.com/office/powerpoint/2010/main" val="1637001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DEF29-D1E4-4D17-9D7E-4F0F059EF2A4}"/>
              </a:ext>
            </a:extLst>
          </p:cNvPr>
          <p:cNvSpPr>
            <a:spLocks noGrp="1"/>
          </p:cNvSpPr>
          <p:nvPr>
            <p:ph type="title"/>
          </p:nvPr>
        </p:nvSpPr>
        <p:spPr/>
        <p:txBody>
          <a:bodyPr/>
          <a:lstStyle/>
          <a:p>
            <a:pPr algn="ctr"/>
            <a:r>
              <a:rPr lang="en-US" dirty="0"/>
              <a:t>Communicating With Peers</a:t>
            </a:r>
          </a:p>
        </p:txBody>
      </p:sp>
      <p:sp>
        <p:nvSpPr>
          <p:cNvPr id="3" name="Content Placeholder 2">
            <a:extLst>
              <a:ext uri="{FF2B5EF4-FFF2-40B4-BE49-F238E27FC236}">
                <a16:creationId xmlns:a16="http://schemas.microsoft.com/office/drawing/2014/main" id="{424B34D3-0F68-4BE5-B6EC-2E4056346C6C}"/>
              </a:ext>
            </a:extLst>
          </p:cNvPr>
          <p:cNvSpPr>
            <a:spLocks noGrp="1"/>
          </p:cNvSpPr>
          <p:nvPr>
            <p:ph idx="1"/>
          </p:nvPr>
        </p:nvSpPr>
        <p:spPr>
          <a:xfrm>
            <a:off x="4226858" y="868680"/>
            <a:ext cx="6956253" cy="5120640"/>
          </a:xfrm>
        </p:spPr>
        <p:txBody>
          <a:bodyPr anchor="t"/>
          <a:lstStyle/>
          <a:p>
            <a:r>
              <a:rPr lang="en-US" dirty="0"/>
              <a:t>In healthcare, you will encounter situations that require you to communicate important information to other members of the healthcare team. </a:t>
            </a:r>
          </a:p>
          <a:p>
            <a:r>
              <a:rPr lang="en-US" dirty="0"/>
              <a:t>How would you recommend following up with the first nurse?</a:t>
            </a:r>
          </a:p>
          <a:p>
            <a:pPr lvl="1"/>
            <a:r>
              <a:rPr lang="en-US" dirty="0"/>
              <a:t>C-I am concerned.</a:t>
            </a:r>
          </a:p>
          <a:p>
            <a:pPr lvl="1"/>
            <a:r>
              <a:rPr lang="en-US" dirty="0"/>
              <a:t>U-I am uncomfortable.</a:t>
            </a:r>
          </a:p>
          <a:p>
            <a:pPr lvl="1"/>
            <a:r>
              <a:rPr lang="en-US" dirty="0"/>
              <a:t>S-This is a safety issue. </a:t>
            </a:r>
          </a:p>
          <a:p>
            <a:pPr lvl="1"/>
            <a:r>
              <a:rPr lang="en-US" dirty="0">
                <a:hlinkClick r:id="rId2"/>
              </a:rPr>
              <a:t>https://www.ahrq.gov/professionals/quality-patient-safety/hais/tools/ambulatory-surgery/sections/implementation/training-tools/cus-tool.html</a:t>
            </a:r>
            <a:endParaRPr lang="en-US" dirty="0"/>
          </a:p>
          <a:p>
            <a:r>
              <a:rPr lang="en-US" b="1" dirty="0">
                <a:solidFill>
                  <a:srgbClr val="00B0F0"/>
                </a:solidFill>
              </a:rPr>
              <a:t>Practice with a classmate. </a:t>
            </a:r>
          </a:p>
          <a:p>
            <a:endParaRPr lang="en-US" dirty="0"/>
          </a:p>
          <a:p>
            <a:pPr marL="502920" lvl="1" indent="0">
              <a:buNone/>
            </a:pPr>
            <a:endParaRPr lang="en-US" dirty="0"/>
          </a:p>
          <a:p>
            <a:endParaRPr lang="en-US" dirty="0"/>
          </a:p>
        </p:txBody>
      </p:sp>
      <p:sp>
        <p:nvSpPr>
          <p:cNvPr id="4" name="Text Placeholder 3">
            <a:extLst>
              <a:ext uri="{FF2B5EF4-FFF2-40B4-BE49-F238E27FC236}">
                <a16:creationId xmlns:a16="http://schemas.microsoft.com/office/drawing/2014/main" id="{6BF16175-53B0-41EE-A66F-030B8D8D7B7A}"/>
              </a:ext>
            </a:extLst>
          </p:cNvPr>
          <p:cNvSpPr>
            <a:spLocks noGrp="1"/>
          </p:cNvSpPr>
          <p:nvPr>
            <p:ph type="body" sz="half" idx="2"/>
          </p:nvPr>
        </p:nvSpPr>
        <p:spPr/>
        <p:txBody>
          <a:bodyPr/>
          <a:lstStyle/>
          <a:p>
            <a:endParaRPr lang="en-US" dirty="0"/>
          </a:p>
        </p:txBody>
      </p:sp>
      <p:pic>
        <p:nvPicPr>
          <p:cNvPr id="5" name="Picture 4">
            <a:extLst>
              <a:ext uri="{FF2B5EF4-FFF2-40B4-BE49-F238E27FC236}">
                <a16:creationId xmlns:a16="http://schemas.microsoft.com/office/drawing/2014/main" id="{5C29D60F-5051-4F76-98F1-4FD76E2864E7}"/>
              </a:ext>
            </a:extLst>
          </p:cNvPr>
          <p:cNvPicPr>
            <a:picLocks noChangeAspect="1"/>
          </p:cNvPicPr>
          <p:nvPr/>
        </p:nvPicPr>
        <p:blipFill>
          <a:blip r:embed="rId3"/>
          <a:stretch>
            <a:fillRect/>
          </a:stretch>
        </p:blipFill>
        <p:spPr>
          <a:xfrm>
            <a:off x="355142" y="306684"/>
            <a:ext cx="3312832" cy="178353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Footer Placeholder 6"/>
          <p:cNvSpPr>
            <a:spLocks noGrp="1"/>
          </p:cNvSpPr>
          <p:nvPr>
            <p:ph type="ftr" sz="quarter" idx="11"/>
          </p:nvPr>
        </p:nvSpPr>
        <p:spPr/>
        <p:txBody>
          <a:bodyPr/>
          <a:lstStyle/>
          <a:p>
            <a:r>
              <a:rPr lang="en-US" smtClean="0"/>
              <a:t>©NURSINGCASESTUDIES.COM</a:t>
            </a:r>
            <a:endParaRPr lang="en-US" dirty="0"/>
          </a:p>
        </p:txBody>
      </p:sp>
    </p:spTree>
    <p:extLst>
      <p:ext uri="{BB962C8B-B14F-4D97-AF65-F5344CB8AC3E}">
        <p14:creationId xmlns:p14="http://schemas.microsoft.com/office/powerpoint/2010/main" val="16274874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DEF29-D1E4-4D17-9D7E-4F0F059EF2A4}"/>
              </a:ext>
            </a:extLst>
          </p:cNvPr>
          <p:cNvSpPr>
            <a:spLocks noGrp="1"/>
          </p:cNvSpPr>
          <p:nvPr>
            <p:ph type="title"/>
          </p:nvPr>
        </p:nvSpPr>
        <p:spPr/>
        <p:txBody>
          <a:bodyPr/>
          <a:lstStyle/>
          <a:p>
            <a:pPr algn="ctr"/>
            <a:r>
              <a:rPr lang="en-US" dirty="0"/>
              <a:t>Communicating With Peers</a:t>
            </a:r>
          </a:p>
        </p:txBody>
      </p:sp>
      <p:sp>
        <p:nvSpPr>
          <p:cNvPr id="3" name="Content Placeholder 2">
            <a:extLst>
              <a:ext uri="{FF2B5EF4-FFF2-40B4-BE49-F238E27FC236}">
                <a16:creationId xmlns:a16="http://schemas.microsoft.com/office/drawing/2014/main" id="{424B34D3-0F68-4BE5-B6EC-2E4056346C6C}"/>
              </a:ext>
            </a:extLst>
          </p:cNvPr>
          <p:cNvSpPr>
            <a:spLocks noGrp="1"/>
          </p:cNvSpPr>
          <p:nvPr>
            <p:ph idx="1"/>
          </p:nvPr>
        </p:nvSpPr>
        <p:spPr>
          <a:xfrm>
            <a:off x="4226858" y="868680"/>
            <a:ext cx="6956253" cy="5120640"/>
          </a:xfrm>
        </p:spPr>
        <p:txBody>
          <a:bodyPr anchor="t">
            <a:normAutofit/>
          </a:bodyPr>
          <a:lstStyle/>
          <a:p>
            <a:r>
              <a:rPr lang="en-US" dirty="0"/>
              <a:t>How would you recommend following up with the first nurse?</a:t>
            </a:r>
          </a:p>
          <a:p>
            <a:r>
              <a:rPr lang="en-US" b="1" dirty="0">
                <a:solidFill>
                  <a:srgbClr val="00B0F0"/>
                </a:solidFill>
              </a:rPr>
              <a:t>Practice with a classmate. </a:t>
            </a:r>
          </a:p>
          <a:p>
            <a:pPr lvl="1"/>
            <a:r>
              <a:rPr lang="en-US" sz="2000" dirty="0"/>
              <a:t>C-I am </a:t>
            </a:r>
            <a:r>
              <a:rPr lang="en-US" sz="2000" b="1" dirty="0"/>
              <a:t>concerned</a:t>
            </a:r>
            <a:r>
              <a:rPr lang="en-US" sz="2000" dirty="0"/>
              <a:t> about </a:t>
            </a:r>
            <a:r>
              <a:rPr lang="en-US" sz="2000" dirty="0" smtClean="0"/>
              <a:t>George Reyes</a:t>
            </a:r>
            <a:endParaRPr lang="en-US" sz="2000" dirty="0"/>
          </a:p>
          <a:p>
            <a:pPr lvl="1"/>
            <a:r>
              <a:rPr lang="en-US" sz="2000" dirty="0"/>
              <a:t>U-I am </a:t>
            </a:r>
            <a:r>
              <a:rPr lang="en-US" sz="2000" b="1" dirty="0"/>
              <a:t>uncomfortable</a:t>
            </a:r>
            <a:r>
              <a:rPr lang="en-US" sz="2000" dirty="0"/>
              <a:t> with the care </a:t>
            </a:r>
            <a:r>
              <a:rPr lang="en-US" sz="2000" dirty="0" smtClean="0"/>
              <a:t>George </a:t>
            </a:r>
            <a:r>
              <a:rPr lang="en-US" sz="2000" dirty="0" err="1" smtClean="0"/>
              <a:t>Reyesreceived</a:t>
            </a:r>
            <a:r>
              <a:rPr lang="en-US" sz="2000" dirty="0" smtClean="0"/>
              <a:t> </a:t>
            </a:r>
            <a:r>
              <a:rPr lang="en-US" sz="2000" dirty="0"/>
              <a:t>in our clinic. </a:t>
            </a:r>
          </a:p>
          <a:p>
            <a:pPr lvl="1"/>
            <a:r>
              <a:rPr lang="en-US" sz="2000" dirty="0"/>
              <a:t>S-This is a </a:t>
            </a:r>
            <a:r>
              <a:rPr lang="en-US" sz="2000" b="1" dirty="0"/>
              <a:t>safety</a:t>
            </a:r>
            <a:r>
              <a:rPr lang="en-US" sz="2000" dirty="0"/>
              <a:t> issue. </a:t>
            </a:r>
            <a:r>
              <a:rPr lang="en-US" sz="2000" dirty="0" smtClean="0"/>
              <a:t>George </a:t>
            </a:r>
            <a:r>
              <a:rPr lang="en-US" sz="2000" dirty="0" err="1" smtClean="0"/>
              <a:t>Reyesdid</a:t>
            </a:r>
            <a:r>
              <a:rPr lang="en-US" sz="2000" dirty="0" smtClean="0"/>
              <a:t> </a:t>
            </a:r>
            <a:r>
              <a:rPr lang="en-US" sz="2000" dirty="0"/>
              <a:t>not understand the D.A.S.H. diet and he didn’t understand how to take his eye drops. He was experiencing new symptoms had experienced significant weight loss. We did not offer a translator and we did not provide the proper care for him. </a:t>
            </a:r>
            <a:endParaRPr lang="en-US" sz="2000" b="1" dirty="0">
              <a:solidFill>
                <a:srgbClr val="00B0F0"/>
              </a:solidFill>
            </a:endParaRPr>
          </a:p>
          <a:p>
            <a:endParaRPr lang="en-US" dirty="0"/>
          </a:p>
          <a:p>
            <a:pPr marL="502920" lvl="1" indent="0">
              <a:buNone/>
            </a:pPr>
            <a:endParaRPr lang="en-US" dirty="0"/>
          </a:p>
          <a:p>
            <a:endParaRPr lang="en-US" dirty="0"/>
          </a:p>
        </p:txBody>
      </p:sp>
      <p:sp>
        <p:nvSpPr>
          <p:cNvPr id="4" name="Text Placeholder 3">
            <a:extLst>
              <a:ext uri="{FF2B5EF4-FFF2-40B4-BE49-F238E27FC236}">
                <a16:creationId xmlns:a16="http://schemas.microsoft.com/office/drawing/2014/main" id="{6BF16175-53B0-41EE-A66F-030B8D8D7B7A}"/>
              </a:ext>
            </a:extLst>
          </p:cNvPr>
          <p:cNvSpPr>
            <a:spLocks noGrp="1"/>
          </p:cNvSpPr>
          <p:nvPr>
            <p:ph type="body" sz="half" idx="2"/>
          </p:nvPr>
        </p:nvSpPr>
        <p:spPr/>
        <p:txBody>
          <a:bodyPr/>
          <a:lstStyle/>
          <a:p>
            <a:endParaRPr lang="en-US" dirty="0"/>
          </a:p>
        </p:txBody>
      </p:sp>
      <p:pic>
        <p:nvPicPr>
          <p:cNvPr id="5" name="Picture 4">
            <a:extLst>
              <a:ext uri="{FF2B5EF4-FFF2-40B4-BE49-F238E27FC236}">
                <a16:creationId xmlns:a16="http://schemas.microsoft.com/office/drawing/2014/main" id="{5C29D60F-5051-4F76-98F1-4FD76E2864E7}"/>
              </a:ext>
            </a:extLst>
          </p:cNvPr>
          <p:cNvPicPr>
            <a:picLocks noChangeAspect="1"/>
          </p:cNvPicPr>
          <p:nvPr/>
        </p:nvPicPr>
        <p:blipFill>
          <a:blip r:embed="rId2"/>
          <a:stretch>
            <a:fillRect/>
          </a:stretch>
        </p:blipFill>
        <p:spPr>
          <a:xfrm>
            <a:off x="355142" y="306684"/>
            <a:ext cx="3312832" cy="178353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Footer Placeholder 6"/>
          <p:cNvSpPr>
            <a:spLocks noGrp="1"/>
          </p:cNvSpPr>
          <p:nvPr>
            <p:ph type="ftr" sz="quarter" idx="11"/>
          </p:nvPr>
        </p:nvSpPr>
        <p:spPr/>
        <p:txBody>
          <a:bodyPr/>
          <a:lstStyle/>
          <a:p>
            <a:r>
              <a:rPr lang="en-US" smtClean="0"/>
              <a:t>©NURSINGCASESTUDIES.COM</a:t>
            </a:r>
            <a:endParaRPr lang="en-US" dirty="0"/>
          </a:p>
        </p:txBody>
      </p:sp>
    </p:spTree>
    <p:extLst>
      <p:ext uri="{BB962C8B-B14F-4D97-AF65-F5344CB8AC3E}">
        <p14:creationId xmlns:p14="http://schemas.microsoft.com/office/powerpoint/2010/main" val="38626472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DEF29-D1E4-4D17-9D7E-4F0F059EF2A4}"/>
              </a:ext>
            </a:extLst>
          </p:cNvPr>
          <p:cNvSpPr>
            <a:spLocks noGrp="1"/>
          </p:cNvSpPr>
          <p:nvPr>
            <p:ph type="title"/>
          </p:nvPr>
        </p:nvSpPr>
        <p:spPr/>
        <p:txBody>
          <a:bodyPr/>
          <a:lstStyle/>
          <a:p>
            <a:r>
              <a:rPr lang="en-US" dirty="0"/>
              <a:t>Communicating With Peers</a:t>
            </a:r>
          </a:p>
        </p:txBody>
      </p:sp>
      <p:sp>
        <p:nvSpPr>
          <p:cNvPr id="3" name="Content Placeholder 2">
            <a:extLst>
              <a:ext uri="{FF2B5EF4-FFF2-40B4-BE49-F238E27FC236}">
                <a16:creationId xmlns:a16="http://schemas.microsoft.com/office/drawing/2014/main" id="{424B34D3-0F68-4BE5-B6EC-2E4056346C6C}"/>
              </a:ext>
            </a:extLst>
          </p:cNvPr>
          <p:cNvSpPr>
            <a:spLocks noGrp="1"/>
          </p:cNvSpPr>
          <p:nvPr>
            <p:ph idx="1"/>
          </p:nvPr>
        </p:nvSpPr>
        <p:spPr>
          <a:xfrm>
            <a:off x="4531658" y="868680"/>
            <a:ext cx="6651453" cy="5120640"/>
          </a:xfrm>
        </p:spPr>
        <p:txBody>
          <a:bodyPr anchor="t"/>
          <a:lstStyle/>
          <a:p>
            <a:r>
              <a:rPr lang="en-US" dirty="0"/>
              <a:t>What additional actions are appropriate?</a:t>
            </a:r>
          </a:p>
          <a:p>
            <a:pPr lvl="1"/>
            <a:endParaRPr lang="en-US" dirty="0"/>
          </a:p>
        </p:txBody>
      </p:sp>
      <p:sp>
        <p:nvSpPr>
          <p:cNvPr id="4" name="Text Placeholder 3">
            <a:extLst>
              <a:ext uri="{FF2B5EF4-FFF2-40B4-BE49-F238E27FC236}">
                <a16:creationId xmlns:a16="http://schemas.microsoft.com/office/drawing/2014/main" id="{6BF16175-53B0-41EE-A66F-030B8D8D7B7A}"/>
              </a:ext>
            </a:extLst>
          </p:cNvPr>
          <p:cNvSpPr>
            <a:spLocks noGrp="1"/>
          </p:cNvSpPr>
          <p:nvPr>
            <p:ph type="body" sz="half" idx="2"/>
          </p:nvPr>
        </p:nvSpPr>
        <p:spPr/>
        <p:txBody>
          <a:bodyPr/>
          <a:lstStyle/>
          <a:p>
            <a:endParaRPr lang="en-US" dirty="0"/>
          </a:p>
        </p:txBody>
      </p:sp>
      <p:pic>
        <p:nvPicPr>
          <p:cNvPr id="5" name="Picture 4">
            <a:extLst>
              <a:ext uri="{FF2B5EF4-FFF2-40B4-BE49-F238E27FC236}">
                <a16:creationId xmlns:a16="http://schemas.microsoft.com/office/drawing/2014/main" id="{0D29F611-AF72-4E43-96DD-213BA7371D6A}"/>
              </a:ext>
            </a:extLst>
          </p:cNvPr>
          <p:cNvPicPr>
            <a:picLocks noChangeAspect="1"/>
          </p:cNvPicPr>
          <p:nvPr/>
        </p:nvPicPr>
        <p:blipFill>
          <a:blip r:embed="rId2"/>
          <a:stretch>
            <a:fillRect/>
          </a:stretch>
        </p:blipFill>
        <p:spPr>
          <a:xfrm>
            <a:off x="355142" y="306684"/>
            <a:ext cx="3312832" cy="178353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Footer Placeholder 6"/>
          <p:cNvSpPr>
            <a:spLocks noGrp="1"/>
          </p:cNvSpPr>
          <p:nvPr>
            <p:ph type="ftr" sz="quarter" idx="11"/>
          </p:nvPr>
        </p:nvSpPr>
        <p:spPr/>
        <p:txBody>
          <a:bodyPr/>
          <a:lstStyle/>
          <a:p>
            <a:r>
              <a:rPr lang="en-US" smtClean="0"/>
              <a:t>©NURSINGCASESTUDIES.COM</a:t>
            </a:r>
            <a:endParaRPr lang="en-US" dirty="0"/>
          </a:p>
        </p:txBody>
      </p:sp>
    </p:spTree>
    <p:extLst>
      <p:ext uri="{BB962C8B-B14F-4D97-AF65-F5344CB8AC3E}">
        <p14:creationId xmlns:p14="http://schemas.microsoft.com/office/powerpoint/2010/main" val="15710399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DEF29-D1E4-4D17-9D7E-4F0F059EF2A4}"/>
              </a:ext>
            </a:extLst>
          </p:cNvPr>
          <p:cNvSpPr>
            <a:spLocks noGrp="1"/>
          </p:cNvSpPr>
          <p:nvPr>
            <p:ph type="title"/>
          </p:nvPr>
        </p:nvSpPr>
        <p:spPr/>
        <p:txBody>
          <a:bodyPr/>
          <a:lstStyle/>
          <a:p>
            <a:r>
              <a:rPr lang="en-US" dirty="0"/>
              <a:t>Communicating With Peers</a:t>
            </a:r>
          </a:p>
        </p:txBody>
      </p:sp>
      <p:sp>
        <p:nvSpPr>
          <p:cNvPr id="3" name="Content Placeholder 2">
            <a:extLst>
              <a:ext uri="{FF2B5EF4-FFF2-40B4-BE49-F238E27FC236}">
                <a16:creationId xmlns:a16="http://schemas.microsoft.com/office/drawing/2014/main" id="{424B34D3-0F68-4BE5-B6EC-2E4056346C6C}"/>
              </a:ext>
            </a:extLst>
          </p:cNvPr>
          <p:cNvSpPr>
            <a:spLocks noGrp="1"/>
          </p:cNvSpPr>
          <p:nvPr>
            <p:ph idx="1"/>
          </p:nvPr>
        </p:nvSpPr>
        <p:spPr>
          <a:xfrm>
            <a:off x="4531658" y="868680"/>
            <a:ext cx="6651453" cy="5120640"/>
          </a:xfrm>
        </p:spPr>
        <p:txBody>
          <a:bodyPr anchor="t"/>
          <a:lstStyle/>
          <a:p>
            <a:r>
              <a:rPr lang="en-US" dirty="0"/>
              <a:t>What additional actions are appropriate?</a:t>
            </a:r>
          </a:p>
          <a:p>
            <a:pPr lvl="1"/>
            <a:r>
              <a:rPr lang="en-US" dirty="0"/>
              <a:t>It is important to report errors and “near misses” to your charge nurse, supervisor or manager.</a:t>
            </a:r>
          </a:p>
          <a:p>
            <a:pPr lvl="1"/>
            <a:r>
              <a:rPr lang="en-US" dirty="0"/>
              <a:t>Report the facts without assessing blame. </a:t>
            </a:r>
          </a:p>
          <a:p>
            <a:pPr lvl="1"/>
            <a:r>
              <a:rPr lang="en-US" dirty="0"/>
              <a:t>Through the reporting of errors or “near misses” process improvement and education can be implemented. </a:t>
            </a:r>
          </a:p>
          <a:p>
            <a:pPr lvl="1"/>
            <a:r>
              <a:rPr lang="en-US" dirty="0"/>
              <a:t>Failure to address safety concerns leads to error and prevents healthcare professionals from improving their practice.</a:t>
            </a:r>
          </a:p>
          <a:p>
            <a:pPr lvl="1"/>
            <a:endParaRPr lang="en-US" dirty="0"/>
          </a:p>
        </p:txBody>
      </p:sp>
      <p:sp>
        <p:nvSpPr>
          <p:cNvPr id="4" name="Text Placeholder 3">
            <a:extLst>
              <a:ext uri="{FF2B5EF4-FFF2-40B4-BE49-F238E27FC236}">
                <a16:creationId xmlns:a16="http://schemas.microsoft.com/office/drawing/2014/main" id="{6BF16175-53B0-41EE-A66F-030B8D8D7B7A}"/>
              </a:ext>
            </a:extLst>
          </p:cNvPr>
          <p:cNvSpPr>
            <a:spLocks noGrp="1"/>
          </p:cNvSpPr>
          <p:nvPr>
            <p:ph type="body" sz="half" idx="2"/>
          </p:nvPr>
        </p:nvSpPr>
        <p:spPr/>
        <p:txBody>
          <a:bodyPr/>
          <a:lstStyle/>
          <a:p>
            <a:endParaRPr lang="en-US" dirty="0"/>
          </a:p>
        </p:txBody>
      </p:sp>
      <p:pic>
        <p:nvPicPr>
          <p:cNvPr id="5" name="Picture 4">
            <a:extLst>
              <a:ext uri="{FF2B5EF4-FFF2-40B4-BE49-F238E27FC236}">
                <a16:creationId xmlns:a16="http://schemas.microsoft.com/office/drawing/2014/main" id="{0D29F611-AF72-4E43-96DD-213BA7371D6A}"/>
              </a:ext>
            </a:extLst>
          </p:cNvPr>
          <p:cNvPicPr>
            <a:picLocks noChangeAspect="1"/>
          </p:cNvPicPr>
          <p:nvPr/>
        </p:nvPicPr>
        <p:blipFill>
          <a:blip r:embed="rId2"/>
          <a:stretch>
            <a:fillRect/>
          </a:stretch>
        </p:blipFill>
        <p:spPr>
          <a:xfrm>
            <a:off x="355142" y="306684"/>
            <a:ext cx="3312832" cy="178353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Footer Placeholder 6"/>
          <p:cNvSpPr>
            <a:spLocks noGrp="1"/>
          </p:cNvSpPr>
          <p:nvPr>
            <p:ph type="ftr" sz="quarter" idx="11"/>
          </p:nvPr>
        </p:nvSpPr>
        <p:spPr/>
        <p:txBody>
          <a:bodyPr/>
          <a:lstStyle/>
          <a:p>
            <a:r>
              <a:rPr lang="en-US" smtClean="0"/>
              <a:t>©NURSINGCASESTUDIES.COM</a:t>
            </a:r>
            <a:endParaRPr lang="en-US" dirty="0"/>
          </a:p>
        </p:txBody>
      </p:sp>
    </p:spTree>
    <p:extLst>
      <p:ext uri="{BB962C8B-B14F-4D97-AF65-F5344CB8AC3E}">
        <p14:creationId xmlns:p14="http://schemas.microsoft.com/office/powerpoint/2010/main" val="24982563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DEF29-D1E4-4D17-9D7E-4F0F059EF2A4}"/>
              </a:ext>
            </a:extLst>
          </p:cNvPr>
          <p:cNvSpPr>
            <a:spLocks noGrp="1"/>
          </p:cNvSpPr>
          <p:nvPr>
            <p:ph type="title"/>
          </p:nvPr>
        </p:nvSpPr>
        <p:spPr/>
        <p:txBody>
          <a:bodyPr/>
          <a:lstStyle/>
          <a:p>
            <a:r>
              <a:rPr lang="en-US" dirty="0" smtClean="0"/>
              <a:t>References</a:t>
            </a:r>
            <a:endParaRPr lang="en-US" dirty="0"/>
          </a:p>
        </p:txBody>
      </p:sp>
      <p:sp>
        <p:nvSpPr>
          <p:cNvPr id="3" name="Content Placeholder 2">
            <a:extLst>
              <a:ext uri="{FF2B5EF4-FFF2-40B4-BE49-F238E27FC236}">
                <a16:creationId xmlns:a16="http://schemas.microsoft.com/office/drawing/2014/main" id="{424B34D3-0F68-4BE5-B6EC-2E4056346C6C}"/>
              </a:ext>
            </a:extLst>
          </p:cNvPr>
          <p:cNvSpPr>
            <a:spLocks noGrp="1"/>
          </p:cNvSpPr>
          <p:nvPr>
            <p:ph idx="1"/>
          </p:nvPr>
        </p:nvSpPr>
        <p:spPr>
          <a:xfrm>
            <a:off x="4531658" y="868680"/>
            <a:ext cx="6651453" cy="5120640"/>
          </a:xfrm>
        </p:spPr>
        <p:txBody>
          <a:bodyPr anchor="t"/>
          <a:lstStyle/>
          <a:p>
            <a:r>
              <a:rPr lang="en-US" b="1" smtClean="0"/>
              <a:t>References</a:t>
            </a:r>
            <a:endParaRPr lang="en-US" dirty="0"/>
          </a:p>
          <a:p>
            <a:pPr lvl="0"/>
            <a:r>
              <a:rPr lang="en-US" dirty="0"/>
              <a:t>Lewis, S. L., Dirksen, S. R., </a:t>
            </a:r>
            <a:r>
              <a:rPr lang="en-US" dirty="0" err="1"/>
              <a:t>Heitkemper</a:t>
            </a:r>
            <a:r>
              <a:rPr lang="en-US" dirty="0"/>
              <a:t>, M. M., Bucher, L., &amp; Camera, I. M. (2011). </a:t>
            </a:r>
            <a:r>
              <a:rPr lang="en-US" i="1" dirty="0"/>
              <a:t>Medical-surgical nursing: Assessment and management of clinical problems </a:t>
            </a:r>
            <a:r>
              <a:rPr lang="en-US" dirty="0"/>
              <a:t>(8th ed.). St. Louis, MO: Elsevier.</a:t>
            </a:r>
          </a:p>
          <a:p>
            <a:pPr lvl="0"/>
            <a:r>
              <a:rPr lang="en-US" dirty="0" err="1"/>
              <a:t>LeMone</a:t>
            </a:r>
            <a:r>
              <a:rPr lang="en-US" dirty="0"/>
              <a:t>, P., Burke, K. M., </a:t>
            </a:r>
            <a:r>
              <a:rPr lang="en-US" dirty="0" err="1"/>
              <a:t>Bauldoff</a:t>
            </a:r>
            <a:r>
              <a:rPr lang="en-US" dirty="0"/>
              <a:t>, G., &amp; </a:t>
            </a:r>
            <a:r>
              <a:rPr lang="en-US" dirty="0" err="1"/>
              <a:t>Gubrud</a:t>
            </a:r>
            <a:r>
              <a:rPr lang="en-US" dirty="0"/>
              <a:t>-Howe, P. M. (2015). </a:t>
            </a:r>
            <a:r>
              <a:rPr lang="en-US" i="1" dirty="0"/>
              <a:t>Medical-surgical nursing: clinical reasoning in patient care.</a:t>
            </a:r>
            <a:r>
              <a:rPr lang="en-US" dirty="0"/>
              <a:t> Sixth edition. Boston: Pearson.</a:t>
            </a:r>
          </a:p>
          <a:p>
            <a:pPr lvl="1"/>
            <a:endParaRPr lang="en-US" dirty="0"/>
          </a:p>
        </p:txBody>
      </p:sp>
      <p:sp>
        <p:nvSpPr>
          <p:cNvPr id="4" name="Text Placeholder 3">
            <a:extLst>
              <a:ext uri="{FF2B5EF4-FFF2-40B4-BE49-F238E27FC236}">
                <a16:creationId xmlns:a16="http://schemas.microsoft.com/office/drawing/2014/main" id="{6BF16175-53B0-41EE-A66F-030B8D8D7B7A}"/>
              </a:ext>
            </a:extLst>
          </p:cNvPr>
          <p:cNvSpPr>
            <a:spLocks noGrp="1"/>
          </p:cNvSpPr>
          <p:nvPr>
            <p:ph type="body" sz="half" idx="2"/>
          </p:nvPr>
        </p:nvSpPr>
        <p:spPr/>
        <p:txBody>
          <a:bodyPr/>
          <a:lstStyle/>
          <a:p>
            <a:endParaRPr lang="en-US" dirty="0"/>
          </a:p>
        </p:txBody>
      </p:sp>
      <p:sp>
        <p:nvSpPr>
          <p:cNvPr id="6" name="Footer Placeholder 5"/>
          <p:cNvSpPr>
            <a:spLocks noGrp="1"/>
          </p:cNvSpPr>
          <p:nvPr>
            <p:ph type="ftr" sz="quarter" idx="11"/>
          </p:nvPr>
        </p:nvSpPr>
        <p:spPr/>
        <p:txBody>
          <a:bodyPr/>
          <a:lstStyle/>
          <a:p>
            <a:r>
              <a:rPr lang="en-US" smtClean="0"/>
              <a:t>©NURSINGCASESTUDIES.COM</a:t>
            </a:r>
            <a:endParaRPr lang="en-US" dirty="0"/>
          </a:p>
        </p:txBody>
      </p:sp>
    </p:spTree>
    <p:extLst>
      <p:ext uri="{BB962C8B-B14F-4D97-AF65-F5344CB8AC3E}">
        <p14:creationId xmlns:p14="http://schemas.microsoft.com/office/powerpoint/2010/main" val="29337111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FA6DF8D-8CA0-4607-8825-BA953B46AAD0}"/>
              </a:ext>
            </a:extLst>
          </p:cNvPr>
          <p:cNvPicPr>
            <a:picLocks noGrp="1" noChangeAspect="1"/>
          </p:cNvPicPr>
          <p:nvPr>
            <p:ph idx="1"/>
          </p:nvPr>
        </p:nvPicPr>
        <p:blipFill rotWithShape="1">
          <a:blip r:embed="rId2"/>
          <a:srcRect t="24110" r="-1" b="30609"/>
          <a:stretch/>
        </p:blipFill>
        <p:spPr>
          <a:xfrm>
            <a:off x="20" y="10"/>
            <a:ext cx="12191980" cy="6857990"/>
          </a:xfrm>
          <a:prstGeom prst="rect">
            <a:avLst/>
          </a:prstGeom>
        </p:spPr>
      </p:pic>
      <p:sp>
        <p:nvSpPr>
          <p:cNvPr id="7" name="TextBox 6">
            <a:extLst>
              <a:ext uri="{FF2B5EF4-FFF2-40B4-BE49-F238E27FC236}">
                <a16:creationId xmlns:a16="http://schemas.microsoft.com/office/drawing/2014/main" id="{BFBAED6F-BCAC-4451-BC11-32CFE21F0718}"/>
              </a:ext>
            </a:extLst>
          </p:cNvPr>
          <p:cNvSpPr txBox="1"/>
          <p:nvPr/>
        </p:nvSpPr>
        <p:spPr>
          <a:xfrm>
            <a:off x="1985834" y="5759529"/>
            <a:ext cx="8643551" cy="1107996"/>
          </a:xfrm>
          <a:prstGeom prst="rect">
            <a:avLst/>
          </a:prstGeom>
          <a:solidFill>
            <a:schemeClr val="tx1">
              <a:lumMod val="65000"/>
              <a:lumOff val="35000"/>
              <a:alpha val="51000"/>
            </a:schemeClr>
          </a:solidFill>
        </p:spPr>
        <p:txBody>
          <a:bodyPr wrap="square" rtlCol="0">
            <a:spAutoFit/>
          </a:bodyPr>
          <a:lstStyle/>
          <a:p>
            <a:pPr algn="ctr"/>
            <a:r>
              <a:rPr lang="en-US" sz="6600" b="1" dirty="0">
                <a:solidFill>
                  <a:schemeClr val="bg1"/>
                </a:solidFill>
              </a:rPr>
              <a:t>THE END</a:t>
            </a:r>
          </a:p>
        </p:txBody>
      </p:sp>
      <p:sp>
        <p:nvSpPr>
          <p:cNvPr id="3" name="Footer Placeholder 2"/>
          <p:cNvSpPr>
            <a:spLocks noGrp="1"/>
          </p:cNvSpPr>
          <p:nvPr>
            <p:ph type="ftr" sz="quarter" idx="11"/>
          </p:nvPr>
        </p:nvSpPr>
        <p:spPr/>
        <p:txBody>
          <a:bodyPr/>
          <a:lstStyle/>
          <a:p>
            <a:r>
              <a:rPr lang="en-US" smtClean="0"/>
              <a:t>©NURSINGCASESTUDIES.COM</a:t>
            </a:r>
            <a:endParaRPr lang="en-US" dirty="0"/>
          </a:p>
        </p:txBody>
      </p:sp>
    </p:spTree>
    <p:extLst>
      <p:ext uri="{BB962C8B-B14F-4D97-AF65-F5344CB8AC3E}">
        <p14:creationId xmlns:p14="http://schemas.microsoft.com/office/powerpoint/2010/main" val="3332101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E2599EA-6C53-4BB3-A5B6-EFCD026A1B6C}"/>
              </a:ext>
            </a:extLst>
          </p:cNvPr>
          <p:cNvSpPr>
            <a:spLocks noGrp="1"/>
          </p:cNvSpPr>
          <p:nvPr>
            <p:ph type="title"/>
          </p:nvPr>
        </p:nvSpPr>
        <p:spPr/>
        <p:txBody>
          <a:bodyPr/>
          <a:lstStyle/>
          <a:p>
            <a:r>
              <a:rPr lang="en-US" dirty="0"/>
              <a:t>Health Disparities and Cultural Competence</a:t>
            </a:r>
          </a:p>
        </p:txBody>
      </p:sp>
      <p:sp>
        <p:nvSpPr>
          <p:cNvPr id="4" name="Text Placeholder 3">
            <a:extLst>
              <a:ext uri="{FF2B5EF4-FFF2-40B4-BE49-F238E27FC236}">
                <a16:creationId xmlns:a16="http://schemas.microsoft.com/office/drawing/2014/main" id="{0FB05DFC-D71C-49B9-BC8D-1FAD5D7C14DD}"/>
              </a:ext>
            </a:extLst>
          </p:cNvPr>
          <p:cNvSpPr>
            <a:spLocks noGrp="1"/>
          </p:cNvSpPr>
          <p:nvPr>
            <p:ph type="body" idx="1"/>
          </p:nvPr>
        </p:nvSpPr>
        <p:spPr/>
        <p:txBody>
          <a:bodyPr/>
          <a:lstStyle/>
          <a:p>
            <a:endParaRPr lang="en-US" dirty="0"/>
          </a:p>
        </p:txBody>
      </p:sp>
      <p:sp>
        <p:nvSpPr>
          <p:cNvPr id="8" name="Content Placeholder 7">
            <a:extLst>
              <a:ext uri="{FF2B5EF4-FFF2-40B4-BE49-F238E27FC236}">
                <a16:creationId xmlns:a16="http://schemas.microsoft.com/office/drawing/2014/main" id="{09C9286C-0705-4443-9428-A1AAD17A6F01}"/>
              </a:ext>
            </a:extLst>
          </p:cNvPr>
          <p:cNvSpPr>
            <a:spLocks noGrp="1"/>
          </p:cNvSpPr>
          <p:nvPr>
            <p:ph sz="half" idx="2"/>
          </p:nvPr>
        </p:nvSpPr>
        <p:spPr/>
        <p:txBody>
          <a:bodyPr anchor="t">
            <a:normAutofit/>
          </a:bodyPr>
          <a:lstStyle/>
          <a:p>
            <a:r>
              <a:rPr lang="en-US" dirty="0"/>
              <a:t>Through his granddaughter’s translation, </a:t>
            </a:r>
            <a:r>
              <a:rPr lang="en-US" dirty="0" smtClean="0"/>
              <a:t>Mr. Reyes reports </a:t>
            </a:r>
            <a:r>
              <a:rPr lang="en-US" dirty="0"/>
              <a:t>he is in the clinic today because his eye hurts. It is red and has yellow drainage. </a:t>
            </a:r>
          </a:p>
          <a:p>
            <a:r>
              <a:rPr lang="en-US" dirty="0"/>
              <a:t>He says he has been working a lot, it’s very hot outside. He is very tired and always thirsty. He notices that his pants seem to be getting too big. </a:t>
            </a:r>
          </a:p>
        </p:txBody>
      </p:sp>
      <p:sp>
        <p:nvSpPr>
          <p:cNvPr id="5" name="Text Placeholder 4">
            <a:extLst>
              <a:ext uri="{FF2B5EF4-FFF2-40B4-BE49-F238E27FC236}">
                <a16:creationId xmlns:a16="http://schemas.microsoft.com/office/drawing/2014/main" id="{D716F767-5E66-4A9E-A54E-CDB2C87385B4}"/>
              </a:ext>
            </a:extLst>
          </p:cNvPr>
          <p:cNvSpPr>
            <a:spLocks noGrp="1"/>
          </p:cNvSpPr>
          <p:nvPr>
            <p:ph type="body" sz="quarter" idx="3"/>
          </p:nvPr>
        </p:nvSpPr>
        <p:spPr/>
        <p:txBody>
          <a:bodyPr/>
          <a:lstStyle/>
          <a:p>
            <a:endParaRPr lang="en-US" dirty="0"/>
          </a:p>
        </p:txBody>
      </p:sp>
      <p:sp>
        <p:nvSpPr>
          <p:cNvPr id="6" name="Content Placeholder 5">
            <a:extLst>
              <a:ext uri="{FF2B5EF4-FFF2-40B4-BE49-F238E27FC236}">
                <a16:creationId xmlns:a16="http://schemas.microsoft.com/office/drawing/2014/main" id="{934D2227-1533-43D7-84C1-22C9079F8D20}"/>
              </a:ext>
            </a:extLst>
          </p:cNvPr>
          <p:cNvSpPr>
            <a:spLocks noGrp="1"/>
          </p:cNvSpPr>
          <p:nvPr>
            <p:ph sz="quarter" idx="4"/>
          </p:nvPr>
        </p:nvSpPr>
        <p:spPr/>
        <p:txBody>
          <a:bodyPr/>
          <a:lstStyle/>
          <a:p>
            <a:endParaRPr lang="en-US" dirty="0"/>
          </a:p>
        </p:txBody>
      </p:sp>
      <p:pic>
        <p:nvPicPr>
          <p:cNvPr id="3" name="Picture 2">
            <a:extLst>
              <a:ext uri="{FF2B5EF4-FFF2-40B4-BE49-F238E27FC236}">
                <a16:creationId xmlns:a16="http://schemas.microsoft.com/office/drawing/2014/main" id="{2C240480-A8FD-4837-B8B1-E92A914568AA}"/>
              </a:ext>
            </a:extLst>
          </p:cNvPr>
          <p:cNvPicPr>
            <a:picLocks noChangeAspect="1"/>
          </p:cNvPicPr>
          <p:nvPr/>
        </p:nvPicPr>
        <p:blipFill>
          <a:blip r:embed="rId2"/>
          <a:stretch>
            <a:fillRect/>
          </a:stretch>
        </p:blipFill>
        <p:spPr>
          <a:xfrm>
            <a:off x="7772352" y="1023586"/>
            <a:ext cx="4082966" cy="5077177"/>
          </a:xfrm>
          <a:prstGeom prst="rect">
            <a:avLst/>
          </a:prstGeom>
        </p:spPr>
      </p:pic>
      <p:sp>
        <p:nvSpPr>
          <p:cNvPr id="9" name="Footer Placeholder 8"/>
          <p:cNvSpPr>
            <a:spLocks noGrp="1"/>
          </p:cNvSpPr>
          <p:nvPr>
            <p:ph type="ftr" sz="quarter" idx="11"/>
          </p:nvPr>
        </p:nvSpPr>
        <p:spPr/>
        <p:txBody>
          <a:bodyPr/>
          <a:lstStyle/>
          <a:p>
            <a:r>
              <a:rPr lang="en-US" smtClean="0"/>
              <a:t>©NURSINGCASESTUDIES.COM</a:t>
            </a:r>
            <a:endParaRPr lang="en-US" dirty="0"/>
          </a:p>
        </p:txBody>
      </p:sp>
    </p:spTree>
    <p:extLst>
      <p:ext uri="{BB962C8B-B14F-4D97-AF65-F5344CB8AC3E}">
        <p14:creationId xmlns:p14="http://schemas.microsoft.com/office/powerpoint/2010/main" val="5510192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E2599EA-6C53-4BB3-A5B6-EFCD026A1B6C}"/>
              </a:ext>
            </a:extLst>
          </p:cNvPr>
          <p:cNvSpPr>
            <a:spLocks noGrp="1"/>
          </p:cNvSpPr>
          <p:nvPr>
            <p:ph type="title"/>
          </p:nvPr>
        </p:nvSpPr>
        <p:spPr/>
        <p:txBody>
          <a:bodyPr/>
          <a:lstStyle/>
          <a:p>
            <a:r>
              <a:rPr lang="en-US" dirty="0"/>
              <a:t>Health Disparities and Cultural Competence</a:t>
            </a:r>
          </a:p>
        </p:txBody>
      </p:sp>
      <p:sp>
        <p:nvSpPr>
          <p:cNvPr id="8" name="Content Placeholder 7">
            <a:extLst>
              <a:ext uri="{FF2B5EF4-FFF2-40B4-BE49-F238E27FC236}">
                <a16:creationId xmlns:a16="http://schemas.microsoft.com/office/drawing/2014/main" id="{09C9286C-0705-4443-9428-A1AAD17A6F01}"/>
              </a:ext>
            </a:extLst>
          </p:cNvPr>
          <p:cNvSpPr>
            <a:spLocks noGrp="1"/>
          </p:cNvSpPr>
          <p:nvPr>
            <p:ph idx="1"/>
          </p:nvPr>
        </p:nvSpPr>
        <p:spPr/>
        <p:txBody>
          <a:bodyPr anchor="t">
            <a:normAutofit lnSpcReduction="10000"/>
          </a:bodyPr>
          <a:lstStyle/>
          <a:p>
            <a:r>
              <a:rPr lang="en-US" dirty="0" smtClean="0"/>
              <a:t>It’s a very busy clinic day and the nurse is behind. </a:t>
            </a:r>
          </a:p>
          <a:p>
            <a:r>
              <a:rPr lang="en-US" dirty="0" smtClean="0"/>
              <a:t>Rather than calling the language line, the nurse </a:t>
            </a:r>
            <a:r>
              <a:rPr lang="en-US" dirty="0"/>
              <a:t>chooses </a:t>
            </a:r>
            <a:r>
              <a:rPr lang="en-US" dirty="0" smtClean="0"/>
              <a:t>to continue to </a:t>
            </a:r>
            <a:r>
              <a:rPr lang="en-US" dirty="0"/>
              <a:t>use Mr. </a:t>
            </a:r>
            <a:r>
              <a:rPr lang="en-US" dirty="0" smtClean="0"/>
              <a:t>Reyes’ </a:t>
            </a:r>
            <a:r>
              <a:rPr lang="en-US" dirty="0"/>
              <a:t>granddaughter as a </a:t>
            </a:r>
            <a:r>
              <a:rPr lang="en-US" dirty="0" smtClean="0"/>
              <a:t>translator. </a:t>
            </a:r>
            <a:endParaRPr lang="en-US" dirty="0"/>
          </a:p>
          <a:p>
            <a:r>
              <a:rPr lang="en-US" dirty="0" smtClean="0"/>
              <a:t>The </a:t>
            </a:r>
            <a:r>
              <a:rPr lang="en-US" dirty="0"/>
              <a:t>nurse completes her </a:t>
            </a:r>
            <a:r>
              <a:rPr lang="en-US" dirty="0" smtClean="0"/>
              <a:t>assessment, including VS</a:t>
            </a:r>
          </a:p>
          <a:p>
            <a:pPr lvl="1"/>
            <a:r>
              <a:rPr lang="en-US" sz="1700" dirty="0" smtClean="0">
                <a:latin typeface="+mj-lt"/>
                <a:cs typeface="Arial" panose="020B0604020202020204" pitchFamily="34" charset="0"/>
              </a:rPr>
              <a:t>P=76</a:t>
            </a:r>
          </a:p>
          <a:p>
            <a:pPr lvl="1"/>
            <a:r>
              <a:rPr lang="en-US" sz="1700" dirty="0" smtClean="0">
                <a:latin typeface="+mj-lt"/>
                <a:cs typeface="Arial" panose="020B0604020202020204" pitchFamily="34" charset="0"/>
              </a:rPr>
              <a:t>T=37.0 </a:t>
            </a:r>
            <a:r>
              <a:rPr lang="en-US" sz="1700" dirty="0">
                <a:latin typeface="+mj-lt"/>
                <a:cs typeface="Arial" panose="020B0604020202020204" pitchFamily="34" charset="0"/>
              </a:rPr>
              <a:t>(98.6 </a:t>
            </a:r>
            <a:r>
              <a:rPr lang="en-US" sz="1700" dirty="0" smtClean="0">
                <a:latin typeface="+mj-lt"/>
                <a:cs typeface="Arial" panose="020B0604020202020204" pitchFamily="34" charset="0"/>
              </a:rPr>
              <a:t>F) </a:t>
            </a:r>
          </a:p>
          <a:p>
            <a:pPr lvl="1"/>
            <a:r>
              <a:rPr lang="en-US" sz="1700" dirty="0" smtClean="0">
                <a:latin typeface="+mj-lt"/>
                <a:cs typeface="Arial" panose="020B0604020202020204" pitchFamily="34" charset="0"/>
              </a:rPr>
              <a:t>R=20</a:t>
            </a:r>
          </a:p>
          <a:p>
            <a:pPr lvl="1"/>
            <a:r>
              <a:rPr lang="en-US" sz="1700" dirty="0" smtClean="0">
                <a:latin typeface="+mj-lt"/>
                <a:cs typeface="Arial" panose="020B0604020202020204" pitchFamily="34" charset="0"/>
              </a:rPr>
              <a:t> BP=140/90 </a:t>
            </a:r>
          </a:p>
          <a:p>
            <a:pPr lvl="1"/>
            <a:r>
              <a:rPr lang="en-US" sz="1700" dirty="0" smtClean="0">
                <a:latin typeface="+mj-lt"/>
                <a:cs typeface="Arial" panose="020B0604020202020204" pitchFamily="34" charset="0"/>
              </a:rPr>
              <a:t>Wt:180.5 lbs., </a:t>
            </a:r>
            <a:r>
              <a:rPr lang="en-US" sz="1700" dirty="0">
                <a:cs typeface="Arial" panose="020B0604020202020204" pitchFamily="34" charset="0"/>
              </a:rPr>
              <a:t>(81.9 </a:t>
            </a:r>
            <a:r>
              <a:rPr lang="en-US" sz="1700" dirty="0" smtClean="0">
                <a:cs typeface="Arial" panose="020B0604020202020204" pitchFamily="34" charset="0"/>
              </a:rPr>
              <a:t>kg)</a:t>
            </a:r>
            <a:endParaRPr lang="en-US" sz="1700" dirty="0" smtClean="0">
              <a:latin typeface="+mj-lt"/>
              <a:cs typeface="Arial" panose="020B0604020202020204" pitchFamily="34" charset="0"/>
            </a:endParaRPr>
          </a:p>
          <a:p>
            <a:pPr lvl="1"/>
            <a:r>
              <a:rPr lang="en-US" sz="1700" dirty="0" err="1" smtClean="0">
                <a:latin typeface="+mj-lt"/>
                <a:cs typeface="Arial" panose="020B0604020202020204" pitchFamily="34" charset="0"/>
              </a:rPr>
              <a:t>Ht</a:t>
            </a:r>
            <a:r>
              <a:rPr lang="en-US" sz="1700" dirty="0" smtClean="0">
                <a:latin typeface="+mj-lt"/>
                <a:cs typeface="Arial" panose="020B0604020202020204" pitchFamily="34" charset="0"/>
              </a:rPr>
              <a:t>=5’7” </a:t>
            </a:r>
          </a:p>
          <a:p>
            <a:r>
              <a:rPr lang="en-US" dirty="0"/>
              <a:t>Given the language barrier and the chaos with all of the family present </a:t>
            </a:r>
            <a:r>
              <a:rPr lang="en-US" dirty="0" smtClean="0"/>
              <a:t>the nurse </a:t>
            </a:r>
            <a:r>
              <a:rPr lang="en-US" dirty="0"/>
              <a:t>does not ask </a:t>
            </a:r>
            <a:r>
              <a:rPr lang="en-US" dirty="0" smtClean="0"/>
              <a:t>Mr. Reyes about </a:t>
            </a:r>
            <a:r>
              <a:rPr lang="en-US" dirty="0"/>
              <a:t>his fatigue. She does not </a:t>
            </a:r>
            <a:r>
              <a:rPr lang="en-US" dirty="0" smtClean="0"/>
              <a:t>review his current medications with the family. She also does not ask about the </a:t>
            </a:r>
            <a:r>
              <a:rPr lang="en-US" dirty="0"/>
              <a:t>management of high blood </a:t>
            </a:r>
            <a:r>
              <a:rPr lang="en-US" dirty="0" smtClean="0"/>
              <a:t>pressure.</a:t>
            </a:r>
          </a:p>
          <a:p>
            <a:r>
              <a:rPr lang="en-US" dirty="0" smtClean="0"/>
              <a:t>According to the documentation from his last visit he is </a:t>
            </a:r>
            <a:r>
              <a:rPr lang="en-US" dirty="0"/>
              <a:t>prescribed Lisinopril 10 mg once daily by mouth for his high blood pressure. </a:t>
            </a:r>
          </a:p>
        </p:txBody>
      </p:sp>
      <p:sp>
        <p:nvSpPr>
          <p:cNvPr id="9" name="Text Placeholder 8">
            <a:extLst>
              <a:ext uri="{FF2B5EF4-FFF2-40B4-BE49-F238E27FC236}">
                <a16:creationId xmlns:a16="http://schemas.microsoft.com/office/drawing/2014/main" id="{ECD9C18C-994F-4EA4-B7B7-C6D5D889D55E}"/>
              </a:ext>
            </a:extLst>
          </p:cNvPr>
          <p:cNvSpPr>
            <a:spLocks noGrp="1"/>
          </p:cNvSpPr>
          <p:nvPr>
            <p:ph type="body" sz="half" idx="2"/>
          </p:nvPr>
        </p:nvSpPr>
        <p:spPr/>
        <p:txBody>
          <a:bodyPr/>
          <a:lstStyle/>
          <a:p>
            <a:endParaRPr lang="en-US" dirty="0"/>
          </a:p>
        </p:txBody>
      </p:sp>
      <p:sp>
        <p:nvSpPr>
          <p:cNvPr id="3" name="Footer Placeholder 2"/>
          <p:cNvSpPr>
            <a:spLocks noGrp="1"/>
          </p:cNvSpPr>
          <p:nvPr>
            <p:ph type="ftr" sz="quarter" idx="11"/>
          </p:nvPr>
        </p:nvSpPr>
        <p:spPr/>
        <p:txBody>
          <a:bodyPr/>
          <a:lstStyle/>
          <a:p>
            <a:r>
              <a:rPr lang="en-US" smtClean="0"/>
              <a:t>©NURSINGCASESTUDIES.COM</a:t>
            </a:r>
            <a:endParaRPr lang="en-US" dirty="0"/>
          </a:p>
        </p:txBody>
      </p:sp>
    </p:spTree>
    <p:extLst>
      <p:ext uri="{BB962C8B-B14F-4D97-AF65-F5344CB8AC3E}">
        <p14:creationId xmlns:p14="http://schemas.microsoft.com/office/powerpoint/2010/main" val="21300769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E2599EA-6C53-4BB3-A5B6-EFCD026A1B6C}"/>
              </a:ext>
            </a:extLst>
          </p:cNvPr>
          <p:cNvSpPr>
            <a:spLocks noGrp="1"/>
          </p:cNvSpPr>
          <p:nvPr>
            <p:ph type="title"/>
          </p:nvPr>
        </p:nvSpPr>
        <p:spPr/>
        <p:txBody>
          <a:bodyPr/>
          <a:lstStyle/>
          <a:p>
            <a:r>
              <a:rPr lang="en-US" dirty="0"/>
              <a:t>Health Disparities and Cultural Competence</a:t>
            </a:r>
          </a:p>
        </p:txBody>
      </p:sp>
      <p:sp>
        <p:nvSpPr>
          <p:cNvPr id="8" name="Content Placeholder 7">
            <a:extLst>
              <a:ext uri="{FF2B5EF4-FFF2-40B4-BE49-F238E27FC236}">
                <a16:creationId xmlns:a16="http://schemas.microsoft.com/office/drawing/2014/main" id="{09C9286C-0705-4443-9428-A1AAD17A6F01}"/>
              </a:ext>
            </a:extLst>
          </p:cNvPr>
          <p:cNvSpPr>
            <a:spLocks noGrp="1"/>
          </p:cNvSpPr>
          <p:nvPr>
            <p:ph idx="1"/>
          </p:nvPr>
        </p:nvSpPr>
        <p:spPr/>
        <p:txBody>
          <a:bodyPr anchor="t">
            <a:normAutofit/>
          </a:bodyPr>
          <a:lstStyle/>
          <a:p>
            <a:r>
              <a:rPr lang="en-US" dirty="0"/>
              <a:t>The physician diagnoses Mr. Reyes with bacterial conjunctivitis (pink eye).</a:t>
            </a:r>
          </a:p>
          <a:p>
            <a:r>
              <a:rPr lang="en-US" dirty="0" smtClean="0"/>
              <a:t>Mr. Reyes is </a:t>
            </a:r>
            <a:r>
              <a:rPr lang="en-US" dirty="0"/>
              <a:t>prescribed Gentamicin sulfate antibiotic eye drops.</a:t>
            </a:r>
          </a:p>
          <a:p>
            <a:pPr lvl="1"/>
            <a:r>
              <a:rPr lang="en-US" dirty="0"/>
              <a:t>Two drops to left eye twice daily for ten days.  </a:t>
            </a:r>
          </a:p>
          <a:p>
            <a:r>
              <a:rPr lang="en-US" dirty="0"/>
              <a:t>The nurse hands the prescription to the granddaughter and asks her to tell her grandfather to put two drops in his left eye twice daily. The nurses asks if he understands. </a:t>
            </a:r>
          </a:p>
          <a:p>
            <a:r>
              <a:rPr lang="en-US" dirty="0" smtClean="0"/>
              <a:t>Mr. Reyes nods </a:t>
            </a:r>
            <a:r>
              <a:rPr lang="en-US" dirty="0"/>
              <a:t>his head and the family leaves the clinic. </a:t>
            </a:r>
          </a:p>
          <a:p>
            <a:pPr marL="0" indent="0">
              <a:buNone/>
            </a:pPr>
            <a:endParaRPr lang="en-US" dirty="0"/>
          </a:p>
        </p:txBody>
      </p:sp>
      <p:sp>
        <p:nvSpPr>
          <p:cNvPr id="9" name="Text Placeholder 8">
            <a:extLst>
              <a:ext uri="{FF2B5EF4-FFF2-40B4-BE49-F238E27FC236}">
                <a16:creationId xmlns:a16="http://schemas.microsoft.com/office/drawing/2014/main" id="{ECD9C18C-994F-4EA4-B7B7-C6D5D889D55E}"/>
              </a:ext>
            </a:extLst>
          </p:cNvPr>
          <p:cNvSpPr>
            <a:spLocks noGrp="1"/>
          </p:cNvSpPr>
          <p:nvPr>
            <p:ph type="body" sz="half" idx="2"/>
          </p:nvPr>
        </p:nvSpPr>
        <p:spPr/>
        <p:txBody>
          <a:bodyPr/>
          <a:lstStyle/>
          <a:p>
            <a:endParaRPr lang="en-US" dirty="0"/>
          </a:p>
        </p:txBody>
      </p:sp>
      <p:sp>
        <p:nvSpPr>
          <p:cNvPr id="3" name="Footer Placeholder 2"/>
          <p:cNvSpPr>
            <a:spLocks noGrp="1"/>
          </p:cNvSpPr>
          <p:nvPr>
            <p:ph type="ftr" sz="quarter" idx="11"/>
          </p:nvPr>
        </p:nvSpPr>
        <p:spPr/>
        <p:txBody>
          <a:bodyPr/>
          <a:lstStyle/>
          <a:p>
            <a:r>
              <a:rPr lang="en-US" smtClean="0"/>
              <a:t>©NURSINGCASESTUDIES.COM</a:t>
            </a:r>
            <a:endParaRPr lang="en-US" dirty="0"/>
          </a:p>
        </p:txBody>
      </p:sp>
    </p:spTree>
    <p:extLst>
      <p:ext uri="{BB962C8B-B14F-4D97-AF65-F5344CB8AC3E}">
        <p14:creationId xmlns:p14="http://schemas.microsoft.com/office/powerpoint/2010/main" val="41555376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1322E-F3F7-4B85-8F15-AFA70A6F996E}"/>
              </a:ext>
            </a:extLst>
          </p:cNvPr>
          <p:cNvSpPr>
            <a:spLocks noGrp="1"/>
          </p:cNvSpPr>
          <p:nvPr>
            <p:ph type="title"/>
          </p:nvPr>
        </p:nvSpPr>
        <p:spPr/>
        <p:txBody>
          <a:bodyPr/>
          <a:lstStyle/>
          <a:p>
            <a:r>
              <a:rPr lang="en-US" dirty="0"/>
              <a:t>Health Disparities and Cultural Competence</a:t>
            </a:r>
          </a:p>
        </p:txBody>
      </p:sp>
      <p:sp>
        <p:nvSpPr>
          <p:cNvPr id="3" name="Content Placeholder 2">
            <a:extLst>
              <a:ext uri="{FF2B5EF4-FFF2-40B4-BE49-F238E27FC236}">
                <a16:creationId xmlns:a16="http://schemas.microsoft.com/office/drawing/2014/main" id="{DE189342-7B80-4CD7-80E9-5502346961D9}"/>
              </a:ext>
            </a:extLst>
          </p:cNvPr>
          <p:cNvSpPr>
            <a:spLocks noGrp="1"/>
          </p:cNvSpPr>
          <p:nvPr>
            <p:ph idx="1"/>
          </p:nvPr>
        </p:nvSpPr>
        <p:spPr/>
        <p:txBody>
          <a:bodyPr anchor="t"/>
          <a:lstStyle/>
          <a:p>
            <a:r>
              <a:rPr lang="en-US" dirty="0"/>
              <a:t>What type of health disparity has </a:t>
            </a:r>
            <a:r>
              <a:rPr lang="en-US" dirty="0" smtClean="0"/>
              <a:t>Mr. Reyes experienced</a:t>
            </a:r>
            <a:r>
              <a:rPr lang="en-US" dirty="0"/>
              <a:t>?</a:t>
            </a:r>
          </a:p>
        </p:txBody>
      </p:sp>
      <p:sp>
        <p:nvSpPr>
          <p:cNvPr id="4" name="Text Placeholder 3">
            <a:extLst>
              <a:ext uri="{FF2B5EF4-FFF2-40B4-BE49-F238E27FC236}">
                <a16:creationId xmlns:a16="http://schemas.microsoft.com/office/drawing/2014/main" id="{982862D6-6805-4970-9709-D5A737AED870}"/>
              </a:ext>
            </a:extLst>
          </p:cNvPr>
          <p:cNvSpPr>
            <a:spLocks noGrp="1"/>
          </p:cNvSpPr>
          <p:nvPr>
            <p:ph type="body" sz="half" idx="2"/>
          </p:nvPr>
        </p:nvSpPr>
        <p:spPr/>
        <p:txBody>
          <a:bodyPr/>
          <a:lstStyle/>
          <a:p>
            <a:endParaRPr lang="en-US" dirty="0"/>
          </a:p>
        </p:txBody>
      </p:sp>
      <p:sp>
        <p:nvSpPr>
          <p:cNvPr id="6" name="Footer Placeholder 5"/>
          <p:cNvSpPr>
            <a:spLocks noGrp="1"/>
          </p:cNvSpPr>
          <p:nvPr>
            <p:ph type="ftr" sz="quarter" idx="11"/>
          </p:nvPr>
        </p:nvSpPr>
        <p:spPr/>
        <p:txBody>
          <a:bodyPr/>
          <a:lstStyle/>
          <a:p>
            <a:r>
              <a:rPr lang="en-US" smtClean="0"/>
              <a:t>©NURSINGCASESTUDIES.COM</a:t>
            </a:r>
            <a:endParaRPr lang="en-US" dirty="0"/>
          </a:p>
        </p:txBody>
      </p:sp>
    </p:spTree>
    <p:extLst>
      <p:ext uri="{BB962C8B-B14F-4D97-AF65-F5344CB8AC3E}">
        <p14:creationId xmlns:p14="http://schemas.microsoft.com/office/powerpoint/2010/main" val="97840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1322E-F3F7-4B85-8F15-AFA70A6F996E}"/>
              </a:ext>
            </a:extLst>
          </p:cNvPr>
          <p:cNvSpPr>
            <a:spLocks noGrp="1"/>
          </p:cNvSpPr>
          <p:nvPr>
            <p:ph type="title"/>
          </p:nvPr>
        </p:nvSpPr>
        <p:spPr/>
        <p:txBody>
          <a:bodyPr/>
          <a:lstStyle/>
          <a:p>
            <a:r>
              <a:rPr lang="en-US" dirty="0"/>
              <a:t>Health Disparities and Cultural Competence</a:t>
            </a:r>
          </a:p>
        </p:txBody>
      </p:sp>
      <p:sp>
        <p:nvSpPr>
          <p:cNvPr id="3" name="Content Placeholder 2">
            <a:extLst>
              <a:ext uri="{FF2B5EF4-FFF2-40B4-BE49-F238E27FC236}">
                <a16:creationId xmlns:a16="http://schemas.microsoft.com/office/drawing/2014/main" id="{DE189342-7B80-4CD7-80E9-5502346961D9}"/>
              </a:ext>
            </a:extLst>
          </p:cNvPr>
          <p:cNvSpPr>
            <a:spLocks noGrp="1"/>
          </p:cNvSpPr>
          <p:nvPr>
            <p:ph idx="1"/>
          </p:nvPr>
        </p:nvSpPr>
        <p:spPr/>
        <p:txBody>
          <a:bodyPr anchor="t">
            <a:normAutofit/>
          </a:bodyPr>
          <a:lstStyle/>
          <a:p>
            <a:r>
              <a:rPr lang="en-US" dirty="0"/>
              <a:t>What type of health disparity has </a:t>
            </a:r>
            <a:r>
              <a:rPr lang="en-US" dirty="0" smtClean="0"/>
              <a:t>Mr. Reyes experienced</a:t>
            </a:r>
            <a:r>
              <a:rPr lang="en-US" dirty="0"/>
              <a:t>?</a:t>
            </a:r>
          </a:p>
          <a:p>
            <a:pPr lvl="1"/>
            <a:r>
              <a:rPr lang="en-US" b="1" dirty="0">
                <a:solidFill>
                  <a:srgbClr val="00B0F0"/>
                </a:solidFill>
              </a:rPr>
              <a:t>Ethnicity</a:t>
            </a:r>
          </a:p>
          <a:p>
            <a:pPr marL="502920" lvl="1" indent="0">
              <a:buNone/>
            </a:pPr>
            <a:endParaRPr lang="en-US" dirty="0"/>
          </a:p>
          <a:p>
            <a:pPr lvl="1"/>
            <a:endParaRPr lang="en-US" dirty="0"/>
          </a:p>
        </p:txBody>
      </p:sp>
      <p:sp>
        <p:nvSpPr>
          <p:cNvPr id="4" name="Text Placeholder 3">
            <a:extLst>
              <a:ext uri="{FF2B5EF4-FFF2-40B4-BE49-F238E27FC236}">
                <a16:creationId xmlns:a16="http://schemas.microsoft.com/office/drawing/2014/main" id="{982862D6-6805-4970-9709-D5A737AED870}"/>
              </a:ext>
            </a:extLst>
          </p:cNvPr>
          <p:cNvSpPr>
            <a:spLocks noGrp="1"/>
          </p:cNvSpPr>
          <p:nvPr>
            <p:ph type="body" sz="half" idx="2"/>
          </p:nvPr>
        </p:nvSpPr>
        <p:spPr/>
        <p:txBody>
          <a:bodyPr/>
          <a:lstStyle/>
          <a:p>
            <a:endParaRPr lang="en-US" dirty="0"/>
          </a:p>
        </p:txBody>
      </p:sp>
      <p:sp>
        <p:nvSpPr>
          <p:cNvPr id="6" name="Footer Placeholder 5"/>
          <p:cNvSpPr>
            <a:spLocks noGrp="1"/>
          </p:cNvSpPr>
          <p:nvPr>
            <p:ph type="ftr" sz="quarter" idx="11"/>
          </p:nvPr>
        </p:nvSpPr>
        <p:spPr/>
        <p:txBody>
          <a:bodyPr/>
          <a:lstStyle/>
          <a:p>
            <a:r>
              <a:rPr lang="en-US" smtClean="0"/>
              <a:t>©NURSINGCASESTUDIES.COM</a:t>
            </a:r>
            <a:endParaRPr lang="en-US" dirty="0"/>
          </a:p>
        </p:txBody>
      </p:sp>
    </p:spTree>
    <p:extLst>
      <p:ext uri="{BB962C8B-B14F-4D97-AF65-F5344CB8AC3E}">
        <p14:creationId xmlns:p14="http://schemas.microsoft.com/office/powerpoint/2010/main" val="37692778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1322E-F3F7-4B85-8F15-AFA70A6F996E}"/>
              </a:ext>
            </a:extLst>
          </p:cNvPr>
          <p:cNvSpPr>
            <a:spLocks noGrp="1"/>
          </p:cNvSpPr>
          <p:nvPr>
            <p:ph type="title"/>
          </p:nvPr>
        </p:nvSpPr>
        <p:spPr/>
        <p:txBody>
          <a:bodyPr/>
          <a:lstStyle/>
          <a:p>
            <a:r>
              <a:rPr lang="en-US" dirty="0"/>
              <a:t>Health Disparities and Cultural Competence</a:t>
            </a:r>
          </a:p>
        </p:txBody>
      </p:sp>
      <p:sp>
        <p:nvSpPr>
          <p:cNvPr id="3" name="Content Placeholder 2">
            <a:extLst>
              <a:ext uri="{FF2B5EF4-FFF2-40B4-BE49-F238E27FC236}">
                <a16:creationId xmlns:a16="http://schemas.microsoft.com/office/drawing/2014/main" id="{DE189342-7B80-4CD7-80E9-5502346961D9}"/>
              </a:ext>
            </a:extLst>
          </p:cNvPr>
          <p:cNvSpPr>
            <a:spLocks noGrp="1"/>
          </p:cNvSpPr>
          <p:nvPr>
            <p:ph idx="1"/>
          </p:nvPr>
        </p:nvSpPr>
        <p:spPr/>
        <p:txBody>
          <a:bodyPr anchor="t">
            <a:normAutofit/>
          </a:bodyPr>
          <a:lstStyle/>
          <a:p>
            <a:r>
              <a:rPr lang="en-US" dirty="0"/>
              <a:t>What type of health disparity has </a:t>
            </a:r>
            <a:r>
              <a:rPr lang="en-US" dirty="0" smtClean="0"/>
              <a:t>Mr. Reyes experienced</a:t>
            </a:r>
            <a:r>
              <a:rPr lang="en-US" dirty="0"/>
              <a:t>?</a:t>
            </a:r>
          </a:p>
          <a:p>
            <a:pPr lvl="1"/>
            <a:r>
              <a:rPr lang="en-US" b="1" dirty="0">
                <a:solidFill>
                  <a:srgbClr val="00B0F0"/>
                </a:solidFill>
              </a:rPr>
              <a:t>Ethnicity</a:t>
            </a:r>
          </a:p>
          <a:p>
            <a:r>
              <a:rPr lang="en-US" dirty="0" smtClean="0"/>
              <a:t>What </a:t>
            </a:r>
            <a:r>
              <a:rPr lang="en-US" dirty="0"/>
              <a:t>factors contributed to </a:t>
            </a:r>
            <a:r>
              <a:rPr lang="en-US" dirty="0" smtClean="0"/>
              <a:t>Mr. Reyes not receiving </a:t>
            </a:r>
            <a:r>
              <a:rPr lang="en-US" dirty="0"/>
              <a:t>the standard of care?</a:t>
            </a:r>
          </a:p>
          <a:p>
            <a:pPr marL="502920" lvl="1" indent="0">
              <a:buNone/>
            </a:pPr>
            <a:endParaRPr lang="en-US" dirty="0"/>
          </a:p>
          <a:p>
            <a:pPr lvl="1"/>
            <a:endParaRPr lang="en-US" dirty="0"/>
          </a:p>
        </p:txBody>
      </p:sp>
      <p:sp>
        <p:nvSpPr>
          <p:cNvPr id="4" name="Text Placeholder 3">
            <a:extLst>
              <a:ext uri="{FF2B5EF4-FFF2-40B4-BE49-F238E27FC236}">
                <a16:creationId xmlns:a16="http://schemas.microsoft.com/office/drawing/2014/main" id="{982862D6-6805-4970-9709-D5A737AED870}"/>
              </a:ext>
            </a:extLst>
          </p:cNvPr>
          <p:cNvSpPr>
            <a:spLocks noGrp="1"/>
          </p:cNvSpPr>
          <p:nvPr>
            <p:ph type="body" sz="half" idx="2"/>
          </p:nvPr>
        </p:nvSpPr>
        <p:spPr/>
        <p:txBody>
          <a:bodyPr/>
          <a:lstStyle/>
          <a:p>
            <a:endParaRPr lang="en-US" dirty="0"/>
          </a:p>
        </p:txBody>
      </p:sp>
      <p:sp>
        <p:nvSpPr>
          <p:cNvPr id="6" name="Footer Placeholder 5"/>
          <p:cNvSpPr>
            <a:spLocks noGrp="1"/>
          </p:cNvSpPr>
          <p:nvPr>
            <p:ph type="ftr" sz="quarter" idx="11"/>
          </p:nvPr>
        </p:nvSpPr>
        <p:spPr/>
        <p:txBody>
          <a:bodyPr/>
          <a:lstStyle/>
          <a:p>
            <a:r>
              <a:rPr lang="en-US" smtClean="0"/>
              <a:t>©NURSINGCASESTUDIES.COM</a:t>
            </a:r>
            <a:endParaRPr lang="en-US" dirty="0"/>
          </a:p>
        </p:txBody>
      </p:sp>
    </p:spTree>
    <p:extLst>
      <p:ext uri="{BB962C8B-B14F-4D97-AF65-F5344CB8AC3E}">
        <p14:creationId xmlns:p14="http://schemas.microsoft.com/office/powerpoint/2010/main" val="2837009210"/>
      </p:ext>
    </p:extLst>
  </p:cSld>
  <p:clrMapOvr>
    <a:masterClrMapping/>
  </p:clrMapOvr>
  <p:timing>
    <p:tnLst>
      <p:par>
        <p:cTn id="1" dur="indefinite" restart="never" nodeType="tmRoot"/>
      </p:par>
    </p:tn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552</TotalTime>
  <Words>2243</Words>
  <Application>Microsoft Office PowerPoint</Application>
  <PresentationFormat>Widescreen</PresentationFormat>
  <Paragraphs>244</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Corbel</vt:lpstr>
      <vt:lpstr>Wingdings 2</vt:lpstr>
      <vt:lpstr>Frame</vt:lpstr>
      <vt:lpstr>Health Disparities and Cultural Competence</vt:lpstr>
      <vt:lpstr>Health Disparities and Cultural Competence</vt:lpstr>
      <vt:lpstr>Health Disparities and Cultural Competence</vt:lpstr>
      <vt:lpstr>Health Disparities and Cultural Competence</vt:lpstr>
      <vt:lpstr>Health Disparities and Cultural Competence</vt:lpstr>
      <vt:lpstr>Health Disparities and Cultural Competence</vt:lpstr>
      <vt:lpstr>Health Disparities and Cultural Competence</vt:lpstr>
      <vt:lpstr>Health Disparities and Cultural Competence</vt:lpstr>
      <vt:lpstr>Health Disparities and Cultural Competence</vt:lpstr>
      <vt:lpstr>Health Disparities and Cultural Competence</vt:lpstr>
      <vt:lpstr>Health Disparities and Cultural Competence</vt:lpstr>
      <vt:lpstr>Health Disparities and Cultural Competence</vt:lpstr>
      <vt:lpstr>Health Disparities and Cultural Competence</vt:lpstr>
      <vt:lpstr>Health Disparities and Cultural Competence</vt:lpstr>
      <vt:lpstr>Health Disparities and Cultural Competence</vt:lpstr>
      <vt:lpstr>Health Disparities and Cultural Competence</vt:lpstr>
      <vt:lpstr>Health Disparities and Cultural Competence</vt:lpstr>
      <vt:lpstr>Communication</vt:lpstr>
      <vt:lpstr>Communication</vt:lpstr>
      <vt:lpstr>Health Disparities and Cultural Competence</vt:lpstr>
      <vt:lpstr>Understandable Explanations</vt:lpstr>
      <vt:lpstr>Understandable Explanations</vt:lpstr>
      <vt:lpstr>Understandable Explanations</vt:lpstr>
      <vt:lpstr>How do you choose a translator?</vt:lpstr>
      <vt:lpstr>How do you choose a translator?</vt:lpstr>
      <vt:lpstr>What are the key characteristics for an interpreter to possess?</vt:lpstr>
      <vt:lpstr>What are the key characteristics for an interpreter to possess?</vt:lpstr>
      <vt:lpstr>What are the disadvantages of using a family member as an interpreter?</vt:lpstr>
      <vt:lpstr>What are the disadvantages of using a family member as an interpreter?</vt:lpstr>
      <vt:lpstr>What strategies can you use to work with an interpreter?</vt:lpstr>
      <vt:lpstr>What strategies can you use to work with an interpreter?</vt:lpstr>
      <vt:lpstr>Communicating With Peers</vt:lpstr>
      <vt:lpstr>Communicating With Peers</vt:lpstr>
      <vt:lpstr>Communicating With Peers</vt:lpstr>
      <vt:lpstr>Communicating With Peers</vt:lpstr>
      <vt:lpstr>Communicating With Peers</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Disparities and Cultural Competence</dc:title>
  <dc:creator>Theresa</dc:creator>
  <cp:lastModifiedBy>Steckel Theresa - OUMC (INTERNET)</cp:lastModifiedBy>
  <cp:revision>49</cp:revision>
  <dcterms:created xsi:type="dcterms:W3CDTF">2018-05-19T16:52:05Z</dcterms:created>
  <dcterms:modified xsi:type="dcterms:W3CDTF">2018-11-18T22:53:04Z</dcterms:modified>
</cp:coreProperties>
</file>