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8"/>
  </p:notesMasterIdLst>
  <p:sldIdLst>
    <p:sldId id="256" r:id="rId2"/>
    <p:sldId id="257" r:id="rId3"/>
    <p:sldId id="258" r:id="rId4"/>
    <p:sldId id="290" r:id="rId5"/>
    <p:sldId id="259" r:id="rId6"/>
    <p:sldId id="309" r:id="rId7"/>
    <p:sldId id="262" r:id="rId8"/>
    <p:sldId id="278" r:id="rId9"/>
    <p:sldId id="280" r:id="rId10"/>
    <p:sldId id="282" r:id="rId11"/>
    <p:sldId id="260" r:id="rId12"/>
    <p:sldId id="319" r:id="rId13"/>
    <p:sldId id="310" r:id="rId14"/>
    <p:sldId id="315" r:id="rId15"/>
    <p:sldId id="316" r:id="rId16"/>
    <p:sldId id="312" r:id="rId17"/>
    <p:sldId id="313" r:id="rId18"/>
    <p:sldId id="266" r:id="rId19"/>
    <p:sldId id="298" r:id="rId20"/>
    <p:sldId id="285" r:id="rId21"/>
    <p:sldId id="318" r:id="rId22"/>
    <p:sldId id="304" r:id="rId23"/>
    <p:sldId id="302" r:id="rId24"/>
    <p:sldId id="303" r:id="rId25"/>
    <p:sldId id="317" r:id="rId26"/>
    <p:sldId id="29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300A40-07D8-4221-A718-D7B70833EE03}"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F9981-E912-4FA8-AEB0-8F139B435C51}" type="slidenum">
              <a:rPr lang="en-US" smtClean="0"/>
              <a:t>‹#›</a:t>
            </a:fld>
            <a:endParaRPr lang="en-US"/>
          </a:p>
        </p:txBody>
      </p:sp>
    </p:spTree>
    <p:extLst>
      <p:ext uri="{BB962C8B-B14F-4D97-AF65-F5344CB8AC3E}">
        <p14:creationId xmlns:p14="http://schemas.microsoft.com/office/powerpoint/2010/main" val="487106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D85046-EEE9-4AEB-85A7-5CAD7ADC3208}" type="datetime1">
              <a:rPr lang="en-US" smtClean="0"/>
              <a:t>11/18/2018</a:t>
            </a:fld>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EDA9B1-0D37-43D7-B1C7-857701DA05F7}" type="datetime1">
              <a:rPr lang="en-US" smtClean="0"/>
              <a:t>11/18/2018</a:t>
            </a:fld>
            <a:endParaRPr lang="en-US" dirty="0"/>
          </a:p>
        </p:txBody>
      </p:sp>
      <p:sp>
        <p:nvSpPr>
          <p:cNvPr id="8" name="Footer Placeholder 7"/>
          <p:cNvSpPr>
            <a:spLocks noGrp="1"/>
          </p:cNvSpPr>
          <p:nvPr>
            <p:ph type="ftr" sz="quarter" idx="11"/>
          </p:nvPr>
        </p:nvSpPr>
        <p:spPr/>
        <p:txBody>
          <a:bodyPr/>
          <a:lstStyle/>
          <a:p>
            <a:r>
              <a:rPr lang="en-US" smtClean="0"/>
              <a:t>©NURSINGCASESTUDIES.COM</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92B92B-35C7-4952-BC3C-DA946B66E0B2}" type="datetime1">
              <a:rPr lang="en-US" smtClean="0"/>
              <a:t>11/18/2018</a:t>
            </a:fld>
            <a:endParaRPr lang="en-US" dirty="0"/>
          </a:p>
        </p:txBody>
      </p:sp>
      <p:sp>
        <p:nvSpPr>
          <p:cNvPr id="8" name="Footer Placeholder 7"/>
          <p:cNvSpPr>
            <a:spLocks noGrp="1"/>
          </p:cNvSpPr>
          <p:nvPr>
            <p:ph type="ftr" sz="quarter" idx="11"/>
          </p:nvPr>
        </p:nvSpPr>
        <p:spPr/>
        <p:txBody>
          <a:bodyPr/>
          <a:lstStyle/>
          <a:p>
            <a:r>
              <a:rPr lang="en-US" smtClean="0"/>
              <a:t>©NURSINGCASESTUDIES.COM</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916983-0A1E-430B-B958-5DA0A66D2B65}" type="datetime1">
              <a:rPr lang="en-US" smtClean="0"/>
              <a:t>11/18/2018</a:t>
            </a:fld>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DE93E6-FB78-445B-BE03-17261686C1DF}" type="datetime1">
              <a:rPr lang="en-US" smtClean="0"/>
              <a:t>11/18/2018</a:t>
            </a:fld>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0C08956-A371-46D4-AD12-96997BB0481D}" type="datetime1">
              <a:rPr lang="en-US" smtClean="0"/>
              <a:t>11/18/2018</a:t>
            </a:fld>
            <a:endParaRPr lang="en-US" dirty="0"/>
          </a:p>
        </p:txBody>
      </p:sp>
      <p:sp>
        <p:nvSpPr>
          <p:cNvPr id="9" name="Footer Placeholder 8"/>
          <p:cNvSpPr>
            <a:spLocks noGrp="1"/>
          </p:cNvSpPr>
          <p:nvPr>
            <p:ph type="ftr" sz="quarter" idx="11"/>
          </p:nvPr>
        </p:nvSpPr>
        <p:spPr/>
        <p:txBody>
          <a:bodyPr/>
          <a:lstStyle/>
          <a:p>
            <a:r>
              <a:rPr lang="en-US" smtClean="0"/>
              <a:t>©NURSINGCASESTUDIES.COM</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6DF5D5E-233D-4EE2-A865-B5D95C7BB684}" type="datetime1">
              <a:rPr lang="en-US" smtClean="0"/>
              <a:t>11/18/2018</a:t>
            </a:fld>
            <a:endParaRPr lang="en-US" dirty="0"/>
          </a:p>
        </p:txBody>
      </p:sp>
      <p:sp>
        <p:nvSpPr>
          <p:cNvPr id="11" name="Footer Placeholder 10"/>
          <p:cNvSpPr>
            <a:spLocks noGrp="1"/>
          </p:cNvSpPr>
          <p:nvPr>
            <p:ph type="ftr" sz="quarter" idx="11"/>
          </p:nvPr>
        </p:nvSpPr>
        <p:spPr/>
        <p:txBody>
          <a:bodyPr/>
          <a:lstStyle/>
          <a:p>
            <a:r>
              <a:rPr lang="en-US" smtClean="0"/>
              <a:t>©NURSINGCASESTUDIES.COM</a:t>
            </a:r>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34CAC1A3-538B-4032-B0A7-F21AB59BF62C}" type="datetime1">
              <a:rPr lang="en-US" smtClean="0"/>
              <a:t>11/18/2018</a:t>
            </a:fld>
            <a:endParaRPr lang="en-US" dirty="0"/>
          </a:p>
        </p:txBody>
      </p:sp>
      <p:sp>
        <p:nvSpPr>
          <p:cNvPr id="7" name="Footer Placeholder 6"/>
          <p:cNvSpPr>
            <a:spLocks noGrp="1"/>
          </p:cNvSpPr>
          <p:nvPr>
            <p:ph type="ftr" sz="quarter" idx="11"/>
          </p:nvPr>
        </p:nvSpPr>
        <p:spPr/>
        <p:txBody>
          <a:bodyPr/>
          <a:lstStyle/>
          <a:p>
            <a:r>
              <a:rPr lang="en-US" smtClean="0"/>
              <a:t>©NURSINGCASESTUDIES.COM</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F067F9-6C92-4223-A926-886CD4771BBA}" type="datetime1">
              <a:rPr lang="en-US" smtClean="0"/>
              <a:t>11/18/2018</a:t>
            </a:fld>
            <a:endParaRPr lang="en-US" dirty="0"/>
          </a:p>
        </p:txBody>
      </p:sp>
      <p:sp>
        <p:nvSpPr>
          <p:cNvPr id="6" name="Footer Placeholder 5"/>
          <p:cNvSpPr>
            <a:spLocks noGrp="1"/>
          </p:cNvSpPr>
          <p:nvPr>
            <p:ph type="ftr" sz="quarter" idx="11"/>
          </p:nvPr>
        </p:nvSpPr>
        <p:spPr/>
        <p:txBody>
          <a:bodyPr/>
          <a:lstStyle/>
          <a:p>
            <a:r>
              <a:rPr lang="en-US" smtClean="0"/>
              <a:t>©NURSINGCASESTUDIES.COM</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A4661C0C-5496-4BD6-8FED-425837EA6F65}" type="datetime1">
              <a:rPr lang="en-US" smtClean="0"/>
              <a:t>11/18/2018</a:t>
            </a:fld>
            <a:endParaRPr lang="en-US" dirty="0"/>
          </a:p>
        </p:txBody>
      </p:sp>
      <p:sp>
        <p:nvSpPr>
          <p:cNvPr id="9" name="Footer Placeholder 8"/>
          <p:cNvSpPr>
            <a:spLocks noGrp="1"/>
          </p:cNvSpPr>
          <p:nvPr>
            <p:ph type="ftr" sz="quarter" idx="11"/>
          </p:nvPr>
        </p:nvSpPr>
        <p:spPr/>
        <p:txBody>
          <a:bodyPr/>
          <a:lstStyle/>
          <a:p>
            <a:r>
              <a:rPr lang="en-US" smtClean="0"/>
              <a:t>©NURSINGCASESTUDIES.COM</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74479B47-35FE-43EC-BCF2-B19C159C017C}" type="datetime1">
              <a:rPr lang="en-US" smtClean="0"/>
              <a:t>11/18/2018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smtClean="0"/>
              <a:t>©NURSINGCASESTUDIES.COM</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6EF6E2C-2442-4016-A416-52A63596AA4F}" type="datetime1">
              <a:rPr lang="en-US" smtClean="0"/>
              <a:t>11/18/2018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smtClean="0"/>
              <a:t>©NURSINGCASESTUDIES.COM</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ahrq.gov/professionals/quality-patient-safety/hais/tools/ambulatory-surgery/sections/implementation/training-tools/cus-tool.html"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DD9264-A478-4B82-A891-2BEA8BF9F6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Placeholder 2">
            <a:extLst>
              <a:ext uri="{FF2B5EF4-FFF2-40B4-BE49-F238E27FC236}">
                <a16:creationId xmlns:a16="http://schemas.microsoft.com/office/drawing/2014/main" id="{BA3EDBAC-920A-447B-93B2-1F4F75549B7F}"/>
              </a:ext>
            </a:extLst>
          </p:cNvPr>
          <p:cNvPicPr>
            <a:picLocks noChangeAspect="1"/>
          </p:cNvPicPr>
          <p:nvPr/>
        </p:nvPicPr>
        <p:blipFill rotWithShape="1">
          <a:blip r:embed="rId2"/>
          <a:srcRect t="26587" r="9090" b="32238"/>
          <a:stretch/>
        </p:blipFill>
        <p:spPr>
          <a:xfrm>
            <a:off x="20" y="-1"/>
            <a:ext cx="12188932" cy="6858000"/>
          </a:xfrm>
          <a:prstGeom prst="rect">
            <a:avLst/>
          </a:prstGeom>
        </p:spPr>
      </p:pic>
      <p:sp>
        <p:nvSpPr>
          <p:cNvPr id="11" name="Rectangle 10">
            <a:extLst>
              <a:ext uri="{FF2B5EF4-FFF2-40B4-BE49-F238E27FC236}">
                <a16:creationId xmlns:a16="http://schemas.microsoft.com/office/drawing/2014/main" id="{C4D755E9-CEF5-43A7-A514-4664F25F39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5800334-E8C8-4AA1-B557-1515BB686558}"/>
              </a:ext>
            </a:extLst>
          </p:cNvPr>
          <p:cNvSpPr>
            <a:spLocks noGrp="1"/>
          </p:cNvSpPr>
          <p:nvPr>
            <p:ph type="ctrTitle"/>
          </p:nvPr>
        </p:nvSpPr>
        <p:spPr>
          <a:xfrm>
            <a:off x="643467" y="1298448"/>
            <a:ext cx="3685070" cy="3255264"/>
          </a:xfrm>
        </p:spPr>
        <p:txBody>
          <a:bodyPr>
            <a:normAutofit/>
          </a:bodyPr>
          <a:lstStyle/>
          <a:p>
            <a:r>
              <a:rPr lang="en-US" sz="4400" dirty="0"/>
              <a:t>Health Disparities and Cultural Competence</a:t>
            </a:r>
          </a:p>
        </p:txBody>
      </p:sp>
      <p:sp>
        <p:nvSpPr>
          <p:cNvPr id="3" name="Subtitle 2">
            <a:extLst>
              <a:ext uri="{FF2B5EF4-FFF2-40B4-BE49-F238E27FC236}">
                <a16:creationId xmlns:a16="http://schemas.microsoft.com/office/drawing/2014/main" id="{8EAC7DE5-59D7-4384-8EF1-BE1ECCD2A108}"/>
              </a:ext>
            </a:extLst>
          </p:cNvPr>
          <p:cNvSpPr>
            <a:spLocks noGrp="1"/>
          </p:cNvSpPr>
          <p:nvPr>
            <p:ph type="subTitle" idx="1"/>
          </p:nvPr>
        </p:nvSpPr>
        <p:spPr>
          <a:xfrm>
            <a:off x="643467" y="4670246"/>
            <a:ext cx="3685069" cy="914400"/>
          </a:xfrm>
        </p:spPr>
        <p:txBody>
          <a:bodyPr>
            <a:normAutofit/>
          </a:bodyPr>
          <a:lstStyle/>
          <a:p>
            <a:endParaRPr lang="en-US" dirty="0"/>
          </a:p>
        </p:txBody>
      </p:sp>
      <p:sp>
        <p:nvSpPr>
          <p:cNvPr id="13" name="Rectangle 12">
            <a:extLst>
              <a:ext uri="{FF2B5EF4-FFF2-40B4-BE49-F238E27FC236}">
                <a16:creationId xmlns:a16="http://schemas.microsoft.com/office/drawing/2014/main" id="{2BF879CD-ED15-450F-B829-699C694D2E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3928056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322E-F3F7-4B85-8F15-AFA70A6F996E}"/>
              </a:ext>
            </a:extLst>
          </p:cNvPr>
          <p:cNvSpPr>
            <a:spLocks noGrp="1"/>
          </p:cNvSpPr>
          <p:nvPr>
            <p:ph type="title"/>
          </p:nvPr>
        </p:nvSpPr>
        <p:spPr/>
        <p:txBody>
          <a:bodyPr/>
          <a:lstStyle/>
          <a:p>
            <a:r>
              <a:rPr lang="en-US" dirty="0"/>
              <a:t>Health Disparities and Cultural Competence</a:t>
            </a:r>
          </a:p>
        </p:txBody>
      </p:sp>
      <p:sp>
        <p:nvSpPr>
          <p:cNvPr id="3" name="Content Placeholder 2">
            <a:extLst>
              <a:ext uri="{FF2B5EF4-FFF2-40B4-BE49-F238E27FC236}">
                <a16:creationId xmlns:a16="http://schemas.microsoft.com/office/drawing/2014/main" id="{DE189342-7B80-4CD7-80E9-5502346961D9}"/>
              </a:ext>
            </a:extLst>
          </p:cNvPr>
          <p:cNvSpPr>
            <a:spLocks noGrp="1"/>
          </p:cNvSpPr>
          <p:nvPr>
            <p:ph idx="1"/>
          </p:nvPr>
        </p:nvSpPr>
        <p:spPr>
          <a:xfrm>
            <a:off x="3867912" y="868680"/>
            <a:ext cx="7315200" cy="5989320"/>
          </a:xfrm>
        </p:spPr>
        <p:txBody>
          <a:bodyPr anchor="t">
            <a:normAutofit/>
          </a:bodyPr>
          <a:lstStyle/>
          <a:p>
            <a:r>
              <a:rPr lang="en-US" dirty="0" smtClean="0"/>
              <a:t>What </a:t>
            </a:r>
            <a:r>
              <a:rPr lang="en-US" dirty="0"/>
              <a:t>additional education could have been completed at this time?</a:t>
            </a:r>
          </a:p>
          <a:p>
            <a:pPr marL="502920" lvl="1" indent="0">
              <a:buNone/>
            </a:pPr>
            <a:endParaRPr lang="en-US" dirty="0"/>
          </a:p>
          <a:p>
            <a:pPr lvl="1"/>
            <a:endParaRPr lang="en-US" dirty="0"/>
          </a:p>
        </p:txBody>
      </p:sp>
      <p:sp>
        <p:nvSpPr>
          <p:cNvPr id="4" name="Text Placeholder 3">
            <a:extLst>
              <a:ext uri="{FF2B5EF4-FFF2-40B4-BE49-F238E27FC236}">
                <a16:creationId xmlns:a16="http://schemas.microsoft.com/office/drawing/2014/main" id="{982862D6-6805-4970-9709-D5A737AED870}"/>
              </a:ext>
            </a:extLst>
          </p:cNvPr>
          <p:cNvSpPr>
            <a:spLocks noGrp="1"/>
          </p:cNvSpPr>
          <p:nvPr>
            <p:ph type="body" sz="half" idx="2"/>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3398936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EB6E-03AB-48FF-96D0-8586EC6949B2}"/>
              </a:ext>
            </a:extLst>
          </p:cNvPr>
          <p:cNvSpPr>
            <a:spLocks noGrp="1"/>
          </p:cNvSpPr>
          <p:nvPr>
            <p:ph type="title"/>
          </p:nvPr>
        </p:nvSpPr>
        <p:spPr/>
        <p:txBody>
          <a:bodyPr/>
          <a:lstStyle/>
          <a:p>
            <a:r>
              <a:rPr lang="en-US" dirty="0"/>
              <a:t>Health Disparities and Cultural Competence</a:t>
            </a:r>
          </a:p>
        </p:txBody>
      </p:sp>
      <p:sp>
        <p:nvSpPr>
          <p:cNvPr id="3" name="Content Placeholder 2">
            <a:extLst>
              <a:ext uri="{FF2B5EF4-FFF2-40B4-BE49-F238E27FC236}">
                <a16:creationId xmlns:a16="http://schemas.microsoft.com/office/drawing/2014/main" id="{A690AEF1-3FF3-48FC-B25E-7D20258E1B4E}"/>
              </a:ext>
            </a:extLst>
          </p:cNvPr>
          <p:cNvSpPr>
            <a:spLocks noGrp="1"/>
          </p:cNvSpPr>
          <p:nvPr>
            <p:ph idx="1"/>
          </p:nvPr>
        </p:nvSpPr>
        <p:spPr/>
        <p:txBody>
          <a:bodyPr anchor="t">
            <a:normAutofit/>
          </a:bodyPr>
          <a:lstStyle/>
          <a:p>
            <a:r>
              <a:rPr lang="en-US" dirty="0" smtClean="0"/>
              <a:t>Mr. Reyes returns </a:t>
            </a:r>
            <a:r>
              <a:rPr lang="en-US" dirty="0"/>
              <a:t>to the clinic one week later. He is accompanied by his daughter and four grandchildren. </a:t>
            </a:r>
          </a:p>
          <a:p>
            <a:r>
              <a:rPr lang="en-US" dirty="0"/>
              <a:t>He </a:t>
            </a:r>
            <a:r>
              <a:rPr lang="en-US" dirty="0" smtClean="0"/>
              <a:t>said his eye </a:t>
            </a:r>
            <a:r>
              <a:rPr lang="en-US" dirty="0"/>
              <a:t>is red </a:t>
            </a:r>
            <a:r>
              <a:rPr lang="en-US" dirty="0" smtClean="0"/>
              <a:t>again and has </a:t>
            </a:r>
            <a:r>
              <a:rPr lang="en-US" dirty="0"/>
              <a:t>yellow drainage.</a:t>
            </a:r>
          </a:p>
          <a:p>
            <a:r>
              <a:rPr lang="en-US" dirty="0"/>
              <a:t>You are the nurse this weekend. You assess </a:t>
            </a:r>
            <a:r>
              <a:rPr lang="en-US" dirty="0" smtClean="0"/>
              <a:t>Mr. Reyes and </a:t>
            </a:r>
            <a:r>
              <a:rPr lang="en-US" dirty="0"/>
              <a:t>take his VS.  </a:t>
            </a:r>
            <a:endParaRPr lang="en-US" dirty="0" smtClean="0"/>
          </a:p>
          <a:p>
            <a:pPr lvl="1"/>
            <a:r>
              <a:rPr lang="en-US" b="1" dirty="0" smtClean="0">
                <a:latin typeface="Calibri" panose="020F0502020204030204" pitchFamily="34" charset="0"/>
              </a:rPr>
              <a:t>P:</a:t>
            </a:r>
            <a:r>
              <a:rPr lang="en-US" b="1" dirty="0">
                <a:latin typeface="Calibri" panose="020F0502020204030204" pitchFamily="34" charset="0"/>
              </a:rPr>
              <a:t>	</a:t>
            </a:r>
            <a:r>
              <a:rPr lang="en-US" dirty="0">
                <a:latin typeface="Calibri" panose="020F0502020204030204" pitchFamily="34" charset="0"/>
              </a:rPr>
              <a:t>68	</a:t>
            </a:r>
          </a:p>
          <a:p>
            <a:pPr lvl="1"/>
            <a:r>
              <a:rPr lang="en-US" b="1" dirty="0" smtClean="0">
                <a:latin typeface="Calibri" panose="020F0502020204030204" pitchFamily="34" charset="0"/>
              </a:rPr>
              <a:t>T:</a:t>
            </a:r>
            <a:r>
              <a:rPr lang="en-US" b="1" dirty="0">
                <a:latin typeface="Calibri" panose="020F0502020204030204" pitchFamily="34" charset="0"/>
              </a:rPr>
              <a:t>	</a:t>
            </a:r>
            <a:r>
              <a:rPr lang="en-US" dirty="0">
                <a:latin typeface="Calibri" panose="020F0502020204030204" pitchFamily="34" charset="0"/>
              </a:rPr>
              <a:t>37.0 (98.6 F)	</a:t>
            </a:r>
          </a:p>
          <a:p>
            <a:pPr lvl="1"/>
            <a:r>
              <a:rPr lang="en-US" b="1" dirty="0" smtClean="0">
                <a:latin typeface="Calibri" panose="020F0502020204030204" pitchFamily="34" charset="0"/>
              </a:rPr>
              <a:t>R:</a:t>
            </a:r>
            <a:r>
              <a:rPr lang="en-US" b="1" dirty="0">
                <a:latin typeface="Calibri" panose="020F0502020204030204" pitchFamily="34" charset="0"/>
              </a:rPr>
              <a:t>	</a:t>
            </a:r>
            <a:r>
              <a:rPr lang="en-US" dirty="0">
                <a:latin typeface="Calibri" panose="020F0502020204030204" pitchFamily="34" charset="0"/>
              </a:rPr>
              <a:t>19	</a:t>
            </a:r>
          </a:p>
          <a:p>
            <a:pPr lvl="1"/>
            <a:r>
              <a:rPr lang="en-US" b="1" dirty="0" smtClean="0">
                <a:latin typeface="Calibri" panose="020F0502020204030204" pitchFamily="34" charset="0"/>
              </a:rPr>
              <a:t>BP: </a:t>
            </a:r>
            <a:r>
              <a:rPr lang="en-US" dirty="0" smtClean="0">
                <a:latin typeface="Calibri" panose="020F0502020204030204" pitchFamily="34" charset="0"/>
              </a:rPr>
              <a:t>130/90</a:t>
            </a:r>
            <a:r>
              <a:rPr lang="en-US" dirty="0">
                <a:latin typeface="Calibri" panose="020F0502020204030204" pitchFamily="34" charset="0"/>
              </a:rPr>
              <a:t>	</a:t>
            </a:r>
          </a:p>
          <a:p>
            <a:pPr lvl="1"/>
            <a:r>
              <a:rPr lang="en-US" b="1" dirty="0" smtClean="0">
                <a:latin typeface="Calibri" panose="020F0502020204030204" pitchFamily="34" charset="0"/>
              </a:rPr>
              <a:t>Weight: </a:t>
            </a:r>
            <a:r>
              <a:rPr lang="en-US" dirty="0" smtClean="0">
                <a:latin typeface="Calibri" panose="020F0502020204030204" pitchFamily="34" charset="0"/>
              </a:rPr>
              <a:t>180 </a:t>
            </a:r>
            <a:r>
              <a:rPr lang="en-US" dirty="0">
                <a:latin typeface="Calibri" panose="020F0502020204030204" pitchFamily="34" charset="0"/>
              </a:rPr>
              <a:t>lbs. (81.6 kg)	</a:t>
            </a:r>
          </a:p>
          <a:p>
            <a:pPr lvl="1"/>
            <a:r>
              <a:rPr lang="en-US" b="1" dirty="0" smtClean="0">
                <a:latin typeface="Calibri" panose="020F0502020204030204" pitchFamily="34" charset="0"/>
              </a:rPr>
              <a:t>Height: </a:t>
            </a:r>
            <a:r>
              <a:rPr lang="en-US" dirty="0" smtClean="0">
                <a:latin typeface="Calibri" panose="020F0502020204030204" pitchFamily="34" charset="0"/>
              </a:rPr>
              <a:t>5’7</a:t>
            </a:r>
            <a:r>
              <a:rPr lang="en-US" dirty="0">
                <a:latin typeface="Calibri" panose="020F0502020204030204" pitchFamily="34" charset="0"/>
              </a:rPr>
              <a:t>” 	</a:t>
            </a:r>
            <a:endParaRPr lang="en-US" dirty="0" smtClean="0"/>
          </a:p>
          <a:p>
            <a:r>
              <a:rPr lang="en-US" dirty="0" smtClean="0"/>
              <a:t>You </a:t>
            </a:r>
            <a:r>
              <a:rPr lang="en-US" dirty="0"/>
              <a:t>recognize the adult members of the family do not speak </a:t>
            </a:r>
            <a:r>
              <a:rPr lang="en-US" dirty="0" smtClean="0"/>
              <a:t>English and decide to call the language line. </a:t>
            </a:r>
            <a:endParaRPr lang="en-US" dirty="0"/>
          </a:p>
          <a:p>
            <a:pPr marL="0" indent="0">
              <a:buNone/>
            </a:pPr>
            <a:endParaRPr lang="en-US" dirty="0"/>
          </a:p>
        </p:txBody>
      </p:sp>
      <p:sp>
        <p:nvSpPr>
          <p:cNvPr id="4" name="Text Placeholder 3">
            <a:extLst>
              <a:ext uri="{FF2B5EF4-FFF2-40B4-BE49-F238E27FC236}">
                <a16:creationId xmlns:a16="http://schemas.microsoft.com/office/drawing/2014/main" id="{0EB8F780-CE43-45EA-88CD-86A461F4AFD6}"/>
              </a:ext>
            </a:extLst>
          </p:cNvPr>
          <p:cNvSpPr>
            <a:spLocks noGrp="1"/>
          </p:cNvSpPr>
          <p:nvPr>
            <p:ph type="body" sz="half" idx="2"/>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762240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EB6E-03AB-48FF-96D0-8586EC6949B2}"/>
              </a:ext>
            </a:extLst>
          </p:cNvPr>
          <p:cNvSpPr>
            <a:spLocks noGrp="1"/>
          </p:cNvSpPr>
          <p:nvPr>
            <p:ph type="title"/>
          </p:nvPr>
        </p:nvSpPr>
        <p:spPr/>
        <p:txBody>
          <a:bodyPr/>
          <a:lstStyle/>
          <a:p>
            <a:r>
              <a:rPr lang="en-US" dirty="0"/>
              <a:t>Health Disparities and Cultural Competence</a:t>
            </a:r>
          </a:p>
        </p:txBody>
      </p:sp>
      <p:sp>
        <p:nvSpPr>
          <p:cNvPr id="3" name="Content Placeholder 2">
            <a:extLst>
              <a:ext uri="{FF2B5EF4-FFF2-40B4-BE49-F238E27FC236}">
                <a16:creationId xmlns:a16="http://schemas.microsoft.com/office/drawing/2014/main" id="{A690AEF1-3FF3-48FC-B25E-7D20258E1B4E}"/>
              </a:ext>
            </a:extLst>
          </p:cNvPr>
          <p:cNvSpPr>
            <a:spLocks noGrp="1"/>
          </p:cNvSpPr>
          <p:nvPr>
            <p:ph idx="1"/>
          </p:nvPr>
        </p:nvSpPr>
        <p:spPr/>
        <p:txBody>
          <a:bodyPr anchor="t">
            <a:normAutofit/>
          </a:bodyPr>
          <a:lstStyle/>
          <a:p>
            <a:r>
              <a:rPr lang="en-US" dirty="0"/>
              <a:t>You call the translation hotline the clinic uses for translation services. </a:t>
            </a:r>
          </a:p>
          <a:p>
            <a:r>
              <a:rPr lang="en-US" dirty="0"/>
              <a:t>You complete your history </a:t>
            </a:r>
            <a:r>
              <a:rPr lang="en-US" dirty="0" smtClean="0"/>
              <a:t>using </a:t>
            </a:r>
            <a:r>
              <a:rPr lang="en-US" dirty="0"/>
              <a:t>the translation services. </a:t>
            </a:r>
          </a:p>
          <a:p>
            <a:r>
              <a:rPr lang="en-US" dirty="0" smtClean="0"/>
              <a:t>You learn that Mr. Reyes always “feels” </a:t>
            </a:r>
            <a:r>
              <a:rPr lang="en-US" dirty="0"/>
              <a:t>thirsty. You review his 24 hour food history. He reports his appetite has not decreased. He keeps eating but noticed his clothes are too big for him. </a:t>
            </a:r>
          </a:p>
          <a:p>
            <a:r>
              <a:rPr lang="en-US" dirty="0"/>
              <a:t>He wasn’t sure how to take the eye drops. He was putting two drops in both eyes twice daily. He quit using the eye drop three days </a:t>
            </a:r>
            <a:r>
              <a:rPr lang="en-US" dirty="0" smtClean="0"/>
              <a:t>ago because </a:t>
            </a:r>
            <a:r>
              <a:rPr lang="en-US" dirty="0"/>
              <a:t>his eye wasn’t red anymore. </a:t>
            </a:r>
            <a:endParaRPr lang="en-US" dirty="0" smtClean="0"/>
          </a:p>
          <a:p>
            <a:r>
              <a:rPr lang="en-US" dirty="0" smtClean="0"/>
              <a:t>He says he takes his medication for his blood pressure when he “feels” like his blood pressure is high. </a:t>
            </a:r>
          </a:p>
          <a:p>
            <a:r>
              <a:rPr lang="en-US" dirty="0"/>
              <a:t>You compare his weight to previous visits and note he has lost </a:t>
            </a:r>
            <a:r>
              <a:rPr lang="en-US" dirty="0" smtClean="0"/>
              <a:t>almost </a:t>
            </a:r>
            <a:r>
              <a:rPr lang="en-US" dirty="0"/>
              <a:t>20 pounds over the past six month.</a:t>
            </a:r>
          </a:p>
          <a:p>
            <a:pPr marL="0" indent="0">
              <a:buNone/>
            </a:pPr>
            <a:endParaRPr lang="en-US" dirty="0"/>
          </a:p>
          <a:p>
            <a:endParaRPr lang="en-US" dirty="0"/>
          </a:p>
        </p:txBody>
      </p:sp>
      <p:sp>
        <p:nvSpPr>
          <p:cNvPr id="4" name="Text Placeholder 3">
            <a:extLst>
              <a:ext uri="{FF2B5EF4-FFF2-40B4-BE49-F238E27FC236}">
                <a16:creationId xmlns:a16="http://schemas.microsoft.com/office/drawing/2014/main" id="{0EB8F780-CE43-45EA-88CD-86A461F4AFD6}"/>
              </a:ext>
            </a:extLst>
          </p:cNvPr>
          <p:cNvSpPr>
            <a:spLocks noGrp="1"/>
          </p:cNvSpPr>
          <p:nvPr>
            <p:ph type="body" sz="half" idx="2"/>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702848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EB6E-03AB-48FF-96D0-8586EC6949B2}"/>
              </a:ext>
            </a:extLst>
          </p:cNvPr>
          <p:cNvSpPr>
            <a:spLocks noGrp="1"/>
          </p:cNvSpPr>
          <p:nvPr>
            <p:ph type="title"/>
          </p:nvPr>
        </p:nvSpPr>
        <p:spPr/>
        <p:txBody>
          <a:bodyPr/>
          <a:lstStyle/>
          <a:p>
            <a:r>
              <a:rPr lang="en-US" dirty="0"/>
              <a:t>Health Disparities and Cultural Competence</a:t>
            </a:r>
          </a:p>
        </p:txBody>
      </p:sp>
      <p:sp>
        <p:nvSpPr>
          <p:cNvPr id="3" name="Content Placeholder 2">
            <a:extLst>
              <a:ext uri="{FF2B5EF4-FFF2-40B4-BE49-F238E27FC236}">
                <a16:creationId xmlns:a16="http://schemas.microsoft.com/office/drawing/2014/main" id="{A690AEF1-3FF3-48FC-B25E-7D20258E1B4E}"/>
              </a:ext>
            </a:extLst>
          </p:cNvPr>
          <p:cNvSpPr>
            <a:spLocks noGrp="1"/>
          </p:cNvSpPr>
          <p:nvPr>
            <p:ph idx="1"/>
          </p:nvPr>
        </p:nvSpPr>
        <p:spPr/>
        <p:txBody>
          <a:bodyPr anchor="t">
            <a:normAutofit/>
          </a:bodyPr>
          <a:lstStyle/>
          <a:p>
            <a:r>
              <a:rPr lang="en-US" b="1" dirty="0"/>
              <a:t>Objective Data</a:t>
            </a:r>
            <a:endParaRPr lang="en-US" dirty="0"/>
          </a:p>
          <a:p>
            <a:pPr lvl="1"/>
            <a:r>
              <a:rPr lang="en-US" b="1" dirty="0"/>
              <a:t>General Appearance:</a:t>
            </a:r>
            <a:r>
              <a:rPr lang="en-US" dirty="0"/>
              <a:t> Resting in chair, talking to family, no acute distress noted. </a:t>
            </a:r>
          </a:p>
          <a:p>
            <a:pPr lvl="1"/>
            <a:r>
              <a:rPr lang="en-US" b="1" dirty="0"/>
              <a:t>RESP: </a:t>
            </a:r>
            <a:r>
              <a:rPr lang="en-US" dirty="0"/>
              <a:t>Not Assessed</a:t>
            </a:r>
          </a:p>
          <a:p>
            <a:pPr lvl="1"/>
            <a:r>
              <a:rPr lang="en-US" b="1" dirty="0"/>
              <a:t>CARDIAC: </a:t>
            </a:r>
            <a:r>
              <a:rPr lang="en-US" dirty="0"/>
              <a:t>Skin pink, warm and dry to touch. </a:t>
            </a:r>
            <a:r>
              <a:rPr lang="en-US" dirty="0" smtClean="0"/>
              <a:t>Capillary refill &lt;3 seconds.</a:t>
            </a:r>
            <a:endParaRPr lang="en-US" dirty="0"/>
          </a:p>
          <a:p>
            <a:pPr lvl="1"/>
            <a:r>
              <a:rPr lang="en-US" b="1" dirty="0"/>
              <a:t>NEURO:</a:t>
            </a:r>
            <a:r>
              <a:rPr lang="en-US" dirty="0"/>
              <a:t> Alert &amp; oriented to person/place/time/situation. </a:t>
            </a:r>
          </a:p>
          <a:p>
            <a:pPr lvl="1"/>
            <a:r>
              <a:rPr lang="en-US" b="1" dirty="0"/>
              <a:t>GI:</a:t>
            </a:r>
            <a:r>
              <a:rPr lang="en-US" dirty="0"/>
              <a:t> Not Assessed</a:t>
            </a:r>
          </a:p>
          <a:p>
            <a:pPr lvl="1"/>
            <a:r>
              <a:rPr lang="en-US" b="1" dirty="0"/>
              <a:t>GU: </a:t>
            </a:r>
            <a:r>
              <a:rPr lang="en-US" dirty="0"/>
              <a:t>Not Assessed</a:t>
            </a:r>
          </a:p>
          <a:p>
            <a:pPr lvl="1"/>
            <a:r>
              <a:rPr lang="en-US" b="1" dirty="0"/>
              <a:t>SKIN: </a:t>
            </a:r>
            <a:r>
              <a:rPr lang="en-US" dirty="0"/>
              <a:t>Left eye is red with purulent drainage. No discharge noted to right eye. No other lesions noted. Lips moist.</a:t>
            </a:r>
          </a:p>
        </p:txBody>
      </p:sp>
      <p:sp>
        <p:nvSpPr>
          <p:cNvPr id="4" name="Text Placeholder 3">
            <a:extLst>
              <a:ext uri="{FF2B5EF4-FFF2-40B4-BE49-F238E27FC236}">
                <a16:creationId xmlns:a16="http://schemas.microsoft.com/office/drawing/2014/main" id="{0EB8F780-CE43-45EA-88CD-86A461F4AFD6}"/>
              </a:ext>
            </a:extLst>
          </p:cNvPr>
          <p:cNvSpPr>
            <a:spLocks noGrp="1"/>
          </p:cNvSpPr>
          <p:nvPr>
            <p:ph type="body" sz="half" idx="2"/>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784593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8D5E-6CD7-4E83-BB1B-B44D8A52A476}"/>
              </a:ext>
            </a:extLst>
          </p:cNvPr>
          <p:cNvSpPr>
            <a:spLocks noGrp="1"/>
          </p:cNvSpPr>
          <p:nvPr>
            <p:ph type="title"/>
          </p:nvPr>
        </p:nvSpPr>
        <p:spPr>
          <a:xfrm>
            <a:off x="0" y="1123837"/>
            <a:ext cx="3448049" cy="4601183"/>
          </a:xfrm>
        </p:spPr>
        <p:txBody>
          <a:bodyPr/>
          <a:lstStyle/>
          <a:p>
            <a:pPr algn="ctr"/>
            <a:r>
              <a:rPr lang="en-US" dirty="0" smtClean="0"/>
              <a:t>Communication</a:t>
            </a:r>
            <a:endParaRPr lang="en-US" dirty="0"/>
          </a:p>
        </p:txBody>
      </p:sp>
      <p:sp>
        <p:nvSpPr>
          <p:cNvPr id="3" name="Content Placeholder 2">
            <a:extLst>
              <a:ext uri="{FF2B5EF4-FFF2-40B4-BE49-F238E27FC236}">
                <a16:creationId xmlns:a16="http://schemas.microsoft.com/office/drawing/2014/main" id="{AF70ACB2-D3D9-4D29-A11B-AFE4CFBC4688}"/>
              </a:ext>
            </a:extLst>
          </p:cNvPr>
          <p:cNvSpPr>
            <a:spLocks noGrp="1"/>
          </p:cNvSpPr>
          <p:nvPr>
            <p:ph idx="1"/>
          </p:nvPr>
        </p:nvSpPr>
        <p:spPr/>
        <p:txBody>
          <a:bodyPr anchor="t"/>
          <a:lstStyle/>
          <a:p>
            <a:r>
              <a:rPr lang="en-US" dirty="0" smtClean="0"/>
              <a:t>You prepare to brief the Dr. Smith to see the patient. </a:t>
            </a:r>
            <a:endParaRPr lang="en-US" dirty="0" smtClean="0"/>
          </a:p>
          <a:p>
            <a:r>
              <a:rPr lang="en-US" dirty="0" smtClean="0"/>
              <a:t>What information is significant from Mr. Reyes history and assessment?</a:t>
            </a:r>
          </a:p>
          <a:p>
            <a:r>
              <a:rPr lang="en-US" dirty="0" smtClean="0"/>
              <a:t>What </a:t>
            </a:r>
            <a:r>
              <a:rPr lang="en-US" dirty="0" smtClean="0"/>
              <a:t>information is important for you to </a:t>
            </a:r>
            <a:r>
              <a:rPr lang="en-US" dirty="0" smtClean="0"/>
              <a:t>share with the physician?</a:t>
            </a:r>
            <a:endParaRPr lang="en-US" dirty="0" smtClean="0"/>
          </a:p>
          <a:p>
            <a:r>
              <a:rPr lang="en-US" b="1" dirty="0" smtClean="0">
                <a:solidFill>
                  <a:srgbClr val="0099CC"/>
                </a:solidFill>
              </a:rPr>
              <a:t>Practice SBAR</a:t>
            </a:r>
            <a:endParaRPr lang="en-US" b="1" dirty="0">
              <a:solidFill>
                <a:srgbClr val="0099CC"/>
              </a:solidFill>
            </a:endParaRPr>
          </a:p>
          <a:p>
            <a:endParaRPr lang="en-US" dirty="0"/>
          </a:p>
          <a:p>
            <a:endParaRPr lang="en-US" dirty="0"/>
          </a:p>
        </p:txBody>
      </p:sp>
      <p:sp>
        <p:nvSpPr>
          <p:cNvPr id="4" name="Text Placeholder 3">
            <a:extLst>
              <a:ext uri="{FF2B5EF4-FFF2-40B4-BE49-F238E27FC236}">
                <a16:creationId xmlns:a16="http://schemas.microsoft.com/office/drawing/2014/main" id="{F580B32E-905F-4CB5-AD6D-D1BFE56E4296}"/>
              </a:ext>
            </a:extLst>
          </p:cNvPr>
          <p:cNvSpPr>
            <a:spLocks noGrp="1"/>
          </p:cNvSpPr>
          <p:nvPr>
            <p:ph type="body" sz="half" idx="4294967295"/>
          </p:nvPr>
        </p:nvSpPr>
        <p:spPr>
          <a:xfrm>
            <a:off x="0" y="3492500"/>
            <a:ext cx="2835275" cy="2322513"/>
          </a:xfrm>
        </p:spPr>
        <p:txBody>
          <a:bodyPr/>
          <a:lstStyle/>
          <a:p>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2690803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6C7B04AC-E439-47F5-B775-13F6DBA68C4F}"/>
              </a:ext>
            </a:extLst>
          </p:cNvPr>
          <p:cNvPicPr>
            <a:picLocks noChangeAspect="1"/>
          </p:cNvPicPr>
          <p:nvPr/>
        </p:nvPicPr>
        <p:blipFill rotWithShape="1">
          <a:blip r:embed="rId2"/>
          <a:srcRect l="8008" r="7695" b="-3"/>
          <a:stretch/>
        </p:blipFill>
        <p:spPr>
          <a:xfrm>
            <a:off x="7818120" y="758952"/>
            <a:ext cx="3617432" cy="5330952"/>
          </a:xfrm>
          <a:prstGeom prst="rect">
            <a:avLst/>
          </a:prstGeom>
        </p:spPr>
      </p:pic>
      <p:sp>
        <p:nvSpPr>
          <p:cNvPr id="2" name="Title 1">
            <a:extLst>
              <a:ext uri="{FF2B5EF4-FFF2-40B4-BE49-F238E27FC236}">
                <a16:creationId xmlns:a16="http://schemas.microsoft.com/office/drawing/2014/main" id="{650D6560-75F6-41E1-B80E-7A2ED25FE182}"/>
              </a:ext>
            </a:extLst>
          </p:cNvPr>
          <p:cNvSpPr>
            <a:spLocks noGrp="1"/>
          </p:cNvSpPr>
          <p:nvPr>
            <p:ph type="title"/>
          </p:nvPr>
        </p:nvSpPr>
        <p:spPr>
          <a:xfrm>
            <a:off x="252919" y="1123837"/>
            <a:ext cx="2947482" cy="4601183"/>
          </a:xfrm>
        </p:spPr>
        <p:txBody>
          <a:bodyPr>
            <a:normAutofit/>
          </a:bodyPr>
          <a:lstStyle/>
          <a:p>
            <a:r>
              <a:rPr lang="en-US" dirty="0"/>
              <a:t>Health Disparities and Cultural Competence</a:t>
            </a:r>
          </a:p>
        </p:txBody>
      </p:sp>
      <p:sp>
        <p:nvSpPr>
          <p:cNvPr id="3" name="Content Placeholder 2">
            <a:extLst>
              <a:ext uri="{FF2B5EF4-FFF2-40B4-BE49-F238E27FC236}">
                <a16:creationId xmlns:a16="http://schemas.microsoft.com/office/drawing/2014/main" id="{823B142E-188F-45BC-BC5E-21DF65659551}"/>
              </a:ext>
            </a:extLst>
          </p:cNvPr>
          <p:cNvSpPr>
            <a:spLocks noGrp="1"/>
          </p:cNvSpPr>
          <p:nvPr>
            <p:ph idx="1"/>
          </p:nvPr>
        </p:nvSpPr>
        <p:spPr>
          <a:xfrm>
            <a:off x="3869267" y="864108"/>
            <a:ext cx="3585891" cy="5120640"/>
          </a:xfrm>
        </p:spPr>
        <p:txBody>
          <a:bodyPr>
            <a:normAutofit fontScale="92500" lnSpcReduction="20000"/>
          </a:bodyPr>
          <a:lstStyle/>
          <a:p>
            <a:r>
              <a:rPr lang="en-US" sz="1800" dirty="0" smtClean="0"/>
              <a:t>Dr. Smith </a:t>
            </a:r>
            <a:r>
              <a:rPr lang="en-US" sz="1800" dirty="0"/>
              <a:t>is concerned </a:t>
            </a:r>
            <a:r>
              <a:rPr lang="en-US" sz="1800" dirty="0" smtClean="0"/>
              <a:t>Mr. Reyes may </a:t>
            </a:r>
            <a:r>
              <a:rPr lang="en-US" sz="1800" dirty="0"/>
              <a:t>have Type 2 Diabetes Mellitus. </a:t>
            </a:r>
            <a:endParaRPr lang="en-US" sz="1800" dirty="0" smtClean="0"/>
          </a:p>
          <a:p>
            <a:r>
              <a:rPr lang="en-US" sz="1800" dirty="0" smtClean="0"/>
              <a:t>You </a:t>
            </a:r>
            <a:r>
              <a:rPr lang="en-US" sz="1800" dirty="0"/>
              <a:t>take his FSBS. It is 290 mg/</a:t>
            </a:r>
            <a:r>
              <a:rPr lang="en-US" sz="1800" dirty="0" err="1"/>
              <a:t>dL</a:t>
            </a:r>
            <a:r>
              <a:rPr lang="en-US" sz="1800" dirty="0"/>
              <a:t>. </a:t>
            </a:r>
          </a:p>
          <a:p>
            <a:r>
              <a:rPr lang="en-US" sz="1700" dirty="0" smtClean="0"/>
              <a:t>You </a:t>
            </a:r>
            <a:r>
              <a:rPr lang="en-US" sz="1700" dirty="0"/>
              <a:t>have collected appropriate lab to confirm the possible diagnosis of Type II Diabetes. </a:t>
            </a:r>
          </a:p>
          <a:p>
            <a:r>
              <a:rPr lang="en-US" sz="1700" dirty="0"/>
              <a:t>The physician has prescribed Glyburide.</a:t>
            </a:r>
          </a:p>
          <a:p>
            <a:r>
              <a:rPr lang="en-US" sz="1700" dirty="0"/>
              <a:t>You explain how to used the medication. Utilizing the translator, you allow </a:t>
            </a:r>
            <a:r>
              <a:rPr lang="en-US" sz="1700" dirty="0" smtClean="0"/>
              <a:t>Mr. Reyes to </a:t>
            </a:r>
            <a:r>
              <a:rPr lang="en-US" sz="1700" dirty="0"/>
              <a:t>repeat the instructions back to you. </a:t>
            </a:r>
          </a:p>
          <a:p>
            <a:r>
              <a:rPr lang="en-US" sz="1700" dirty="0"/>
              <a:t>You have assisted in scheduling an appointment for </a:t>
            </a:r>
            <a:r>
              <a:rPr lang="en-US" sz="1700" dirty="0" smtClean="0"/>
              <a:t>Mr. Reyes to </a:t>
            </a:r>
            <a:r>
              <a:rPr lang="en-US" sz="1700" dirty="0"/>
              <a:t>meet with an endocrinologist to confirm the diagnosis. You have also ensure he has an appointment with a diabetic educator and a dietician the following week.</a:t>
            </a:r>
          </a:p>
          <a:p>
            <a:r>
              <a:rPr lang="en-US" sz="1700" dirty="0" smtClean="0"/>
              <a:t>Mr. Reyes scheduled </a:t>
            </a:r>
            <a:r>
              <a:rPr lang="en-US" sz="1700" dirty="0"/>
              <a:t>to come back next week </a:t>
            </a:r>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49402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8D5E-6CD7-4E83-BB1B-B44D8A52A476}"/>
              </a:ext>
            </a:extLst>
          </p:cNvPr>
          <p:cNvSpPr>
            <a:spLocks noGrp="1"/>
          </p:cNvSpPr>
          <p:nvPr>
            <p:ph type="title"/>
          </p:nvPr>
        </p:nvSpPr>
        <p:spPr>
          <a:xfrm>
            <a:off x="0" y="1123837"/>
            <a:ext cx="3448049" cy="4601183"/>
          </a:xfrm>
        </p:spPr>
        <p:txBody>
          <a:bodyPr/>
          <a:lstStyle/>
          <a:p>
            <a:pPr algn="ctr"/>
            <a:r>
              <a:rPr lang="en-US" dirty="0"/>
              <a:t>Understandable Explanations</a:t>
            </a:r>
          </a:p>
        </p:txBody>
      </p:sp>
      <p:sp>
        <p:nvSpPr>
          <p:cNvPr id="3" name="Content Placeholder 2">
            <a:extLst>
              <a:ext uri="{FF2B5EF4-FFF2-40B4-BE49-F238E27FC236}">
                <a16:creationId xmlns:a16="http://schemas.microsoft.com/office/drawing/2014/main" id="{AF70ACB2-D3D9-4D29-A11B-AFE4CFBC4688}"/>
              </a:ext>
            </a:extLst>
          </p:cNvPr>
          <p:cNvSpPr>
            <a:spLocks noGrp="1"/>
          </p:cNvSpPr>
          <p:nvPr>
            <p:ph idx="1"/>
          </p:nvPr>
        </p:nvSpPr>
        <p:spPr/>
        <p:txBody>
          <a:bodyPr anchor="t"/>
          <a:lstStyle/>
          <a:p>
            <a:pPr marL="0" indent="0" algn="ctr">
              <a:buNone/>
            </a:pPr>
            <a:endParaRPr lang="en-US" dirty="0"/>
          </a:p>
          <a:p>
            <a:endParaRPr lang="en-US" dirty="0"/>
          </a:p>
          <a:p>
            <a:endParaRPr lang="en-US" dirty="0"/>
          </a:p>
        </p:txBody>
      </p:sp>
      <p:sp>
        <p:nvSpPr>
          <p:cNvPr id="4" name="Text Placeholder 3">
            <a:extLst>
              <a:ext uri="{FF2B5EF4-FFF2-40B4-BE49-F238E27FC236}">
                <a16:creationId xmlns:a16="http://schemas.microsoft.com/office/drawing/2014/main" id="{F580B32E-905F-4CB5-AD6D-D1BFE56E4296}"/>
              </a:ext>
            </a:extLst>
          </p:cNvPr>
          <p:cNvSpPr>
            <a:spLocks noGrp="1"/>
          </p:cNvSpPr>
          <p:nvPr>
            <p:ph type="body" sz="half" idx="4294967295"/>
          </p:nvPr>
        </p:nvSpPr>
        <p:spPr>
          <a:xfrm>
            <a:off x="0" y="3492500"/>
            <a:ext cx="2835275" cy="2322513"/>
          </a:xfrm>
        </p:spPr>
        <p:txBody>
          <a:bodyPr/>
          <a:lstStyle/>
          <a:p>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55080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8D5E-6CD7-4E83-BB1B-B44D8A52A476}"/>
              </a:ext>
            </a:extLst>
          </p:cNvPr>
          <p:cNvSpPr>
            <a:spLocks noGrp="1"/>
          </p:cNvSpPr>
          <p:nvPr>
            <p:ph type="title"/>
          </p:nvPr>
        </p:nvSpPr>
        <p:spPr>
          <a:xfrm>
            <a:off x="0" y="1123837"/>
            <a:ext cx="3448049" cy="4601183"/>
          </a:xfrm>
        </p:spPr>
        <p:txBody>
          <a:bodyPr/>
          <a:lstStyle/>
          <a:p>
            <a:pPr algn="ctr"/>
            <a:r>
              <a:rPr lang="en-US" dirty="0"/>
              <a:t>Understandable Explanations</a:t>
            </a:r>
          </a:p>
        </p:txBody>
      </p:sp>
      <p:sp>
        <p:nvSpPr>
          <p:cNvPr id="3" name="Content Placeholder 2">
            <a:extLst>
              <a:ext uri="{FF2B5EF4-FFF2-40B4-BE49-F238E27FC236}">
                <a16:creationId xmlns:a16="http://schemas.microsoft.com/office/drawing/2014/main" id="{AF70ACB2-D3D9-4D29-A11B-AFE4CFBC4688}"/>
              </a:ext>
            </a:extLst>
          </p:cNvPr>
          <p:cNvSpPr>
            <a:spLocks noGrp="1"/>
          </p:cNvSpPr>
          <p:nvPr>
            <p:ph idx="1"/>
          </p:nvPr>
        </p:nvSpPr>
        <p:spPr/>
        <p:txBody>
          <a:bodyPr anchor="t"/>
          <a:lstStyle/>
          <a:p>
            <a:r>
              <a:rPr lang="en-US" dirty="0"/>
              <a:t>How would you explain Finger Stick Blood </a:t>
            </a:r>
            <a:r>
              <a:rPr lang="en-US" dirty="0" smtClean="0"/>
              <a:t>Sugar to Mr. Reyes?</a:t>
            </a:r>
            <a:endParaRPr lang="en-US" dirty="0"/>
          </a:p>
          <a:p>
            <a:endParaRPr lang="en-US" dirty="0"/>
          </a:p>
          <a:p>
            <a:endParaRPr lang="en-US" dirty="0"/>
          </a:p>
        </p:txBody>
      </p:sp>
      <p:sp>
        <p:nvSpPr>
          <p:cNvPr id="4" name="Text Placeholder 3">
            <a:extLst>
              <a:ext uri="{FF2B5EF4-FFF2-40B4-BE49-F238E27FC236}">
                <a16:creationId xmlns:a16="http://schemas.microsoft.com/office/drawing/2014/main" id="{F580B32E-905F-4CB5-AD6D-D1BFE56E4296}"/>
              </a:ext>
            </a:extLst>
          </p:cNvPr>
          <p:cNvSpPr>
            <a:spLocks noGrp="1"/>
          </p:cNvSpPr>
          <p:nvPr>
            <p:ph type="body" sz="half" idx="4294967295"/>
          </p:nvPr>
        </p:nvSpPr>
        <p:spPr>
          <a:xfrm>
            <a:off x="0" y="3492500"/>
            <a:ext cx="2835275" cy="2322513"/>
          </a:xfrm>
        </p:spPr>
        <p:txBody>
          <a:bodyPr/>
          <a:lstStyle/>
          <a:p>
            <a:endParaRPr lang="en-US" dirty="0"/>
          </a:p>
        </p:txBody>
      </p:sp>
      <p:pic>
        <p:nvPicPr>
          <p:cNvPr id="17" name="Picture Placeholder 16">
            <a:extLst>
              <a:ext uri="{FF2B5EF4-FFF2-40B4-BE49-F238E27FC236}">
                <a16:creationId xmlns:a16="http://schemas.microsoft.com/office/drawing/2014/main" id="{A3A32E19-D71C-4A5D-A066-5447A6F318A8}"/>
              </a:ext>
            </a:extLst>
          </p:cNvPr>
          <p:cNvPicPr>
            <a:picLocks noGrp="1" noChangeAspect="1"/>
          </p:cNvPicPr>
          <p:nvPr>
            <p:ph type="pic" idx="4294967295"/>
          </p:nvPr>
        </p:nvPicPr>
        <p:blipFill>
          <a:blip r:embed="rId2"/>
          <a:srcRect t="18930" b="18930"/>
          <a:stretch>
            <a:fillRect/>
          </a:stretch>
        </p:blipFill>
        <p:spPr>
          <a:xfrm>
            <a:off x="4482042" y="2031499"/>
            <a:ext cx="6013713" cy="3949280"/>
          </a:xfrm>
        </p:spPr>
      </p:pic>
      <p:sp>
        <p:nvSpPr>
          <p:cNvPr id="5" name="Footer Placeholder 4"/>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270623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EB6E-03AB-48FF-96D0-8586EC6949B2}"/>
              </a:ext>
            </a:extLst>
          </p:cNvPr>
          <p:cNvSpPr>
            <a:spLocks noGrp="1"/>
          </p:cNvSpPr>
          <p:nvPr>
            <p:ph type="title"/>
          </p:nvPr>
        </p:nvSpPr>
        <p:spPr/>
        <p:txBody>
          <a:bodyPr/>
          <a:lstStyle/>
          <a:p>
            <a:r>
              <a:rPr lang="en-US" dirty="0" smtClean="0"/>
              <a:t>Communication</a:t>
            </a:r>
            <a:endParaRPr lang="en-US" dirty="0"/>
          </a:p>
        </p:txBody>
      </p:sp>
      <p:sp>
        <p:nvSpPr>
          <p:cNvPr id="3" name="Content Placeholder 2">
            <a:extLst>
              <a:ext uri="{FF2B5EF4-FFF2-40B4-BE49-F238E27FC236}">
                <a16:creationId xmlns:a16="http://schemas.microsoft.com/office/drawing/2014/main" id="{A690AEF1-3FF3-48FC-B25E-7D20258E1B4E}"/>
              </a:ext>
            </a:extLst>
          </p:cNvPr>
          <p:cNvSpPr>
            <a:spLocks noGrp="1"/>
          </p:cNvSpPr>
          <p:nvPr>
            <p:ph idx="1"/>
          </p:nvPr>
        </p:nvSpPr>
        <p:spPr/>
        <p:txBody>
          <a:bodyPr anchor="t">
            <a:normAutofit/>
          </a:bodyPr>
          <a:lstStyle/>
          <a:p>
            <a:r>
              <a:rPr lang="en-US" dirty="0"/>
              <a:t>How do you choose a translator?</a:t>
            </a:r>
            <a:endParaRPr lang="en-US" dirty="0"/>
          </a:p>
        </p:txBody>
      </p:sp>
      <p:sp>
        <p:nvSpPr>
          <p:cNvPr id="4" name="Text Placeholder 3">
            <a:extLst>
              <a:ext uri="{FF2B5EF4-FFF2-40B4-BE49-F238E27FC236}">
                <a16:creationId xmlns:a16="http://schemas.microsoft.com/office/drawing/2014/main" id="{0EB8F780-CE43-45EA-88CD-86A461F4AFD6}"/>
              </a:ext>
            </a:extLst>
          </p:cNvPr>
          <p:cNvSpPr>
            <a:spLocks noGrp="1"/>
          </p:cNvSpPr>
          <p:nvPr>
            <p:ph type="body" sz="half" idx="2"/>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509626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EB6E-03AB-48FF-96D0-8586EC6949B2}"/>
              </a:ext>
            </a:extLst>
          </p:cNvPr>
          <p:cNvSpPr>
            <a:spLocks noGrp="1"/>
          </p:cNvSpPr>
          <p:nvPr>
            <p:ph type="title"/>
          </p:nvPr>
        </p:nvSpPr>
        <p:spPr/>
        <p:txBody>
          <a:bodyPr>
            <a:normAutofit/>
          </a:bodyPr>
          <a:lstStyle/>
          <a:p>
            <a:r>
              <a:rPr lang="en-US" dirty="0"/>
              <a:t>Communication</a:t>
            </a:r>
            <a:endParaRPr lang="en-US" dirty="0"/>
          </a:p>
        </p:txBody>
      </p:sp>
      <p:sp>
        <p:nvSpPr>
          <p:cNvPr id="3" name="Content Placeholder 2">
            <a:extLst>
              <a:ext uri="{FF2B5EF4-FFF2-40B4-BE49-F238E27FC236}">
                <a16:creationId xmlns:a16="http://schemas.microsoft.com/office/drawing/2014/main" id="{A690AEF1-3FF3-48FC-B25E-7D20258E1B4E}"/>
              </a:ext>
            </a:extLst>
          </p:cNvPr>
          <p:cNvSpPr>
            <a:spLocks noGrp="1"/>
          </p:cNvSpPr>
          <p:nvPr>
            <p:ph idx="1"/>
          </p:nvPr>
        </p:nvSpPr>
        <p:spPr/>
        <p:txBody>
          <a:bodyPr anchor="t">
            <a:normAutofit/>
          </a:bodyPr>
          <a:lstStyle/>
          <a:p>
            <a:pPr marL="0" indent="0">
              <a:buNone/>
            </a:pPr>
            <a:r>
              <a:rPr lang="en-US" dirty="0"/>
              <a:t>What are the key characteristics for an interpreter to possess?</a:t>
            </a:r>
            <a:endParaRPr lang="en-US" dirty="0"/>
          </a:p>
        </p:txBody>
      </p:sp>
      <p:sp>
        <p:nvSpPr>
          <p:cNvPr id="4" name="Text Placeholder 3">
            <a:extLst>
              <a:ext uri="{FF2B5EF4-FFF2-40B4-BE49-F238E27FC236}">
                <a16:creationId xmlns:a16="http://schemas.microsoft.com/office/drawing/2014/main" id="{0EB8F780-CE43-45EA-88CD-86A461F4AFD6}"/>
              </a:ext>
            </a:extLst>
          </p:cNvPr>
          <p:cNvSpPr>
            <a:spLocks noGrp="1"/>
          </p:cNvSpPr>
          <p:nvPr>
            <p:ph type="body" sz="half" idx="2"/>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124728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B86EEAC6-011F-4499-ACFF-2FDC742DB0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2">
            <a:extLst>
              <a:ext uri="{FF2B5EF4-FFF2-40B4-BE49-F238E27FC236}">
                <a16:creationId xmlns:a16="http://schemas.microsoft.com/office/drawing/2014/main" id="{6970F14D-B6E6-40EA-96B4-4E18D0CF9D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14">
            <a:extLst>
              <a:ext uri="{FF2B5EF4-FFF2-40B4-BE49-F238E27FC236}">
                <a16:creationId xmlns:a16="http://schemas.microsoft.com/office/drawing/2014/main" id="{13577A01-3DD8-4E33-BEE1-3065F7E6FB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 name="Picture Placeholder 2">
            <a:extLst>
              <a:ext uri="{FF2B5EF4-FFF2-40B4-BE49-F238E27FC236}">
                <a16:creationId xmlns:a16="http://schemas.microsoft.com/office/drawing/2014/main" id="{DD5F8CF2-6B87-40CB-9699-951683419141}"/>
              </a:ext>
            </a:extLst>
          </p:cNvPr>
          <p:cNvPicPr>
            <a:picLocks noGrp="1" noChangeAspect="1"/>
          </p:cNvPicPr>
          <p:nvPr>
            <p:ph type="pic" idx="1"/>
          </p:nvPr>
        </p:nvPicPr>
        <p:blipFill rotWithShape="1">
          <a:blip r:embed="rId2"/>
          <a:srcRect l="5976" r="5979" b="3"/>
          <a:stretch/>
        </p:blipFill>
        <p:spPr>
          <a:xfrm>
            <a:off x="7545032" y="759599"/>
            <a:ext cx="3778286" cy="5330650"/>
          </a:xfrm>
          <a:prstGeom prst="rect">
            <a:avLst/>
          </a:prstGeom>
        </p:spPr>
      </p:pic>
      <p:sp>
        <p:nvSpPr>
          <p:cNvPr id="4" name="Title 3">
            <a:extLst>
              <a:ext uri="{FF2B5EF4-FFF2-40B4-BE49-F238E27FC236}">
                <a16:creationId xmlns:a16="http://schemas.microsoft.com/office/drawing/2014/main" id="{F7E1C30E-3B6D-413A-A0ED-D97A10B9E06A}"/>
              </a:ext>
            </a:extLst>
          </p:cNvPr>
          <p:cNvSpPr>
            <a:spLocks noGrp="1"/>
          </p:cNvSpPr>
          <p:nvPr>
            <p:ph type="title"/>
          </p:nvPr>
        </p:nvSpPr>
        <p:spPr>
          <a:xfrm>
            <a:off x="289248" y="1123837"/>
            <a:ext cx="6451110" cy="1255469"/>
          </a:xfrm>
        </p:spPr>
        <p:txBody>
          <a:bodyPr vert="horz" lIns="91440" tIns="45720" rIns="91440" bIns="45720" rtlCol="0" anchor="ctr">
            <a:normAutofit/>
          </a:bodyPr>
          <a:lstStyle/>
          <a:p>
            <a:r>
              <a:rPr lang="en-US" sz="3600" dirty="0"/>
              <a:t>Health Disparities and Cultural Competence</a:t>
            </a:r>
          </a:p>
        </p:txBody>
      </p:sp>
      <p:sp>
        <p:nvSpPr>
          <p:cNvPr id="6" name="Text Placeholder 5">
            <a:extLst>
              <a:ext uri="{FF2B5EF4-FFF2-40B4-BE49-F238E27FC236}">
                <a16:creationId xmlns:a16="http://schemas.microsoft.com/office/drawing/2014/main" id="{C3825F63-FBB1-4741-83D4-ADA06AFAA6D2}"/>
              </a:ext>
            </a:extLst>
          </p:cNvPr>
          <p:cNvSpPr>
            <a:spLocks noGrp="1"/>
          </p:cNvSpPr>
          <p:nvPr>
            <p:ph type="body" sz="half" idx="2"/>
          </p:nvPr>
        </p:nvSpPr>
        <p:spPr>
          <a:xfrm>
            <a:off x="289248" y="2510395"/>
            <a:ext cx="6451109" cy="3274586"/>
          </a:xfrm>
        </p:spPr>
        <p:txBody>
          <a:bodyPr vert="horz" lIns="91440" tIns="45720" rIns="91440" bIns="45720" rtlCol="0" anchor="t">
            <a:normAutofit/>
          </a:bodyPr>
          <a:lstStyle/>
          <a:p>
            <a:r>
              <a:rPr lang="en-US" sz="2000" dirty="0" smtClean="0"/>
              <a:t>George Reyes is </a:t>
            </a:r>
            <a:r>
              <a:rPr lang="en-US" sz="2000" dirty="0"/>
              <a:t>a </a:t>
            </a:r>
            <a:r>
              <a:rPr lang="en-US" sz="2000" dirty="0" smtClean="0"/>
              <a:t>62-year-old </a:t>
            </a:r>
            <a:r>
              <a:rPr lang="en-US" sz="2000" dirty="0"/>
              <a:t>male who came to the United States 12 years ago from Mexico with his son and daughter. </a:t>
            </a:r>
          </a:p>
          <a:p>
            <a:r>
              <a:rPr lang="en-US" sz="2000" dirty="0"/>
              <a:t>His lives alone but his daughter typically accompanies him to his clinic appointments. He owns his own brick laying company. He works full-time and is often out on job sites working during the day. </a:t>
            </a:r>
          </a:p>
          <a:p>
            <a:pPr indent="-182880">
              <a:lnSpc>
                <a:spcPct val="90000"/>
              </a:lnSpc>
              <a:buFont typeface="Wingdings 2" pitchFamily="18" charset="2"/>
              <a:buChar char=""/>
            </a:pPr>
            <a:endParaRPr lang="en-US" dirty="0"/>
          </a:p>
        </p:txBody>
      </p:sp>
      <p:sp>
        <p:nvSpPr>
          <p:cNvPr id="2" name="Footer Placeholder 1"/>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161307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EB6E-03AB-48FF-96D0-8586EC6949B2}"/>
              </a:ext>
            </a:extLst>
          </p:cNvPr>
          <p:cNvSpPr>
            <a:spLocks noGrp="1"/>
          </p:cNvSpPr>
          <p:nvPr>
            <p:ph type="title"/>
          </p:nvPr>
        </p:nvSpPr>
        <p:spPr/>
        <p:txBody>
          <a:bodyPr/>
          <a:lstStyle/>
          <a:p>
            <a:r>
              <a:rPr lang="en-US" dirty="0"/>
              <a:t>Communication</a:t>
            </a:r>
            <a:endParaRPr lang="en-US" dirty="0"/>
          </a:p>
        </p:txBody>
      </p:sp>
      <p:sp>
        <p:nvSpPr>
          <p:cNvPr id="3" name="Content Placeholder 2">
            <a:extLst>
              <a:ext uri="{FF2B5EF4-FFF2-40B4-BE49-F238E27FC236}">
                <a16:creationId xmlns:a16="http://schemas.microsoft.com/office/drawing/2014/main" id="{A690AEF1-3FF3-48FC-B25E-7D20258E1B4E}"/>
              </a:ext>
            </a:extLst>
          </p:cNvPr>
          <p:cNvSpPr>
            <a:spLocks noGrp="1"/>
          </p:cNvSpPr>
          <p:nvPr>
            <p:ph idx="1"/>
          </p:nvPr>
        </p:nvSpPr>
        <p:spPr/>
        <p:txBody>
          <a:bodyPr anchor="t">
            <a:normAutofit/>
          </a:bodyPr>
          <a:lstStyle/>
          <a:p>
            <a:r>
              <a:rPr lang="en-US" dirty="0"/>
              <a:t>What are the disadvantages of using a family member as an interpreter?</a:t>
            </a:r>
            <a:endParaRPr lang="en-US" b="1" dirty="0">
              <a:solidFill>
                <a:srgbClr val="00B0F0"/>
              </a:solidFill>
            </a:endParaRPr>
          </a:p>
        </p:txBody>
      </p:sp>
      <p:sp>
        <p:nvSpPr>
          <p:cNvPr id="4" name="Text Placeholder 3">
            <a:extLst>
              <a:ext uri="{FF2B5EF4-FFF2-40B4-BE49-F238E27FC236}">
                <a16:creationId xmlns:a16="http://schemas.microsoft.com/office/drawing/2014/main" id="{0EB8F780-CE43-45EA-88CD-86A461F4AFD6}"/>
              </a:ext>
            </a:extLst>
          </p:cNvPr>
          <p:cNvSpPr>
            <a:spLocks noGrp="1"/>
          </p:cNvSpPr>
          <p:nvPr>
            <p:ph type="body" sz="half" idx="2"/>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1530340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EB6E-03AB-48FF-96D0-8586EC6949B2}"/>
              </a:ext>
            </a:extLst>
          </p:cNvPr>
          <p:cNvSpPr>
            <a:spLocks noGrp="1"/>
          </p:cNvSpPr>
          <p:nvPr>
            <p:ph type="title"/>
          </p:nvPr>
        </p:nvSpPr>
        <p:spPr/>
        <p:txBody>
          <a:bodyPr/>
          <a:lstStyle/>
          <a:p>
            <a:r>
              <a:rPr lang="en-US" dirty="0"/>
              <a:t>Communication</a:t>
            </a:r>
            <a:endParaRPr lang="en-US" dirty="0"/>
          </a:p>
        </p:txBody>
      </p:sp>
      <p:sp>
        <p:nvSpPr>
          <p:cNvPr id="3" name="Content Placeholder 2">
            <a:extLst>
              <a:ext uri="{FF2B5EF4-FFF2-40B4-BE49-F238E27FC236}">
                <a16:creationId xmlns:a16="http://schemas.microsoft.com/office/drawing/2014/main" id="{A690AEF1-3FF3-48FC-B25E-7D20258E1B4E}"/>
              </a:ext>
            </a:extLst>
          </p:cNvPr>
          <p:cNvSpPr>
            <a:spLocks noGrp="1"/>
          </p:cNvSpPr>
          <p:nvPr>
            <p:ph idx="1"/>
          </p:nvPr>
        </p:nvSpPr>
        <p:spPr/>
        <p:txBody>
          <a:bodyPr anchor="t">
            <a:normAutofit/>
          </a:bodyPr>
          <a:lstStyle/>
          <a:p>
            <a:r>
              <a:rPr lang="en-US" dirty="0"/>
              <a:t>What strategies can you use to work with an interpreter?</a:t>
            </a:r>
            <a:endParaRPr lang="en-US" b="1" dirty="0">
              <a:solidFill>
                <a:srgbClr val="00B0F0"/>
              </a:solidFill>
            </a:endParaRPr>
          </a:p>
        </p:txBody>
      </p:sp>
      <p:sp>
        <p:nvSpPr>
          <p:cNvPr id="4" name="Text Placeholder 3">
            <a:extLst>
              <a:ext uri="{FF2B5EF4-FFF2-40B4-BE49-F238E27FC236}">
                <a16:creationId xmlns:a16="http://schemas.microsoft.com/office/drawing/2014/main" id="{0EB8F780-CE43-45EA-88CD-86A461F4AFD6}"/>
              </a:ext>
            </a:extLst>
          </p:cNvPr>
          <p:cNvSpPr>
            <a:spLocks noGrp="1"/>
          </p:cNvSpPr>
          <p:nvPr>
            <p:ph type="body" sz="half" idx="2"/>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1801524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EF29-D1E4-4D17-9D7E-4F0F059EF2A4}"/>
              </a:ext>
            </a:extLst>
          </p:cNvPr>
          <p:cNvSpPr>
            <a:spLocks noGrp="1"/>
          </p:cNvSpPr>
          <p:nvPr>
            <p:ph type="title"/>
          </p:nvPr>
        </p:nvSpPr>
        <p:spPr/>
        <p:txBody>
          <a:bodyPr/>
          <a:lstStyle/>
          <a:p>
            <a:pPr algn="ctr"/>
            <a:r>
              <a:rPr lang="en-US" dirty="0"/>
              <a:t>Communicating With Peers</a:t>
            </a:r>
          </a:p>
        </p:txBody>
      </p:sp>
      <p:sp>
        <p:nvSpPr>
          <p:cNvPr id="3" name="Content Placeholder 2">
            <a:extLst>
              <a:ext uri="{FF2B5EF4-FFF2-40B4-BE49-F238E27FC236}">
                <a16:creationId xmlns:a16="http://schemas.microsoft.com/office/drawing/2014/main" id="{424B34D3-0F68-4BE5-B6EC-2E4056346C6C}"/>
              </a:ext>
            </a:extLst>
          </p:cNvPr>
          <p:cNvSpPr>
            <a:spLocks noGrp="1"/>
          </p:cNvSpPr>
          <p:nvPr>
            <p:ph idx="1"/>
          </p:nvPr>
        </p:nvSpPr>
        <p:spPr>
          <a:xfrm>
            <a:off x="4226858" y="868680"/>
            <a:ext cx="6956253" cy="5120640"/>
          </a:xfrm>
        </p:spPr>
        <p:txBody>
          <a:bodyPr anchor="t"/>
          <a:lstStyle/>
          <a:p>
            <a:r>
              <a:rPr lang="en-US" dirty="0"/>
              <a:t>In healthcare, you will encounter situations that require you to communicate important information to other members of the healthcare team. </a:t>
            </a:r>
          </a:p>
          <a:p>
            <a:r>
              <a:rPr lang="en-US" dirty="0"/>
              <a:t>How would you recommend following up with the first nurse?</a:t>
            </a:r>
          </a:p>
          <a:p>
            <a:endParaRPr lang="en-US" dirty="0"/>
          </a:p>
          <a:p>
            <a:pPr marL="502920" lvl="1" indent="0">
              <a:buNone/>
            </a:pPr>
            <a:endParaRPr lang="en-US" dirty="0"/>
          </a:p>
          <a:p>
            <a:endParaRPr lang="en-US" dirty="0"/>
          </a:p>
        </p:txBody>
      </p:sp>
      <p:sp>
        <p:nvSpPr>
          <p:cNvPr id="4" name="Text Placeholder 3">
            <a:extLst>
              <a:ext uri="{FF2B5EF4-FFF2-40B4-BE49-F238E27FC236}">
                <a16:creationId xmlns:a16="http://schemas.microsoft.com/office/drawing/2014/main" id="{6BF16175-53B0-41EE-A66F-030B8D8D7B7A}"/>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5C29D60F-5051-4F76-98F1-4FD76E2864E7}"/>
              </a:ext>
            </a:extLst>
          </p:cNvPr>
          <p:cNvPicPr>
            <a:picLocks noChangeAspect="1"/>
          </p:cNvPicPr>
          <p:nvPr/>
        </p:nvPicPr>
        <p:blipFill>
          <a:blip r:embed="rId2"/>
          <a:stretch>
            <a:fillRect/>
          </a:stretch>
        </p:blipFill>
        <p:spPr>
          <a:xfrm>
            <a:off x="355142" y="306684"/>
            <a:ext cx="3312832" cy="17835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163700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EF29-D1E4-4D17-9D7E-4F0F059EF2A4}"/>
              </a:ext>
            </a:extLst>
          </p:cNvPr>
          <p:cNvSpPr>
            <a:spLocks noGrp="1"/>
          </p:cNvSpPr>
          <p:nvPr>
            <p:ph type="title"/>
          </p:nvPr>
        </p:nvSpPr>
        <p:spPr/>
        <p:txBody>
          <a:bodyPr/>
          <a:lstStyle/>
          <a:p>
            <a:pPr algn="ctr"/>
            <a:r>
              <a:rPr lang="en-US" dirty="0"/>
              <a:t>Communicating With Peers</a:t>
            </a:r>
          </a:p>
        </p:txBody>
      </p:sp>
      <p:sp>
        <p:nvSpPr>
          <p:cNvPr id="3" name="Content Placeholder 2">
            <a:extLst>
              <a:ext uri="{FF2B5EF4-FFF2-40B4-BE49-F238E27FC236}">
                <a16:creationId xmlns:a16="http://schemas.microsoft.com/office/drawing/2014/main" id="{424B34D3-0F68-4BE5-B6EC-2E4056346C6C}"/>
              </a:ext>
            </a:extLst>
          </p:cNvPr>
          <p:cNvSpPr>
            <a:spLocks noGrp="1"/>
          </p:cNvSpPr>
          <p:nvPr>
            <p:ph idx="1"/>
          </p:nvPr>
        </p:nvSpPr>
        <p:spPr>
          <a:xfrm>
            <a:off x="4226858" y="868680"/>
            <a:ext cx="6956253" cy="5120640"/>
          </a:xfrm>
        </p:spPr>
        <p:txBody>
          <a:bodyPr anchor="t"/>
          <a:lstStyle/>
          <a:p>
            <a:r>
              <a:rPr lang="en-US" dirty="0" smtClean="0"/>
              <a:t>How </a:t>
            </a:r>
            <a:r>
              <a:rPr lang="en-US" dirty="0"/>
              <a:t>would you recommend following up with the first nurse?</a:t>
            </a:r>
          </a:p>
          <a:p>
            <a:pPr lvl="1"/>
            <a:r>
              <a:rPr lang="en-US" dirty="0"/>
              <a:t>C-I am concerned.</a:t>
            </a:r>
          </a:p>
          <a:p>
            <a:pPr lvl="1"/>
            <a:r>
              <a:rPr lang="en-US" dirty="0"/>
              <a:t>U-I am uncomfortable.</a:t>
            </a:r>
          </a:p>
          <a:p>
            <a:pPr lvl="1"/>
            <a:r>
              <a:rPr lang="en-US" dirty="0"/>
              <a:t>S-This is a safety issue. </a:t>
            </a:r>
          </a:p>
          <a:p>
            <a:pPr lvl="1"/>
            <a:r>
              <a:rPr lang="en-US" dirty="0">
                <a:hlinkClick r:id="rId2"/>
              </a:rPr>
              <a:t>https://www.ahrq.gov/professionals/quality-patient-safety/hais/tools/ambulatory-surgery/sections/implementation/training-tools/cus-tool.html</a:t>
            </a:r>
            <a:endParaRPr lang="en-US" dirty="0"/>
          </a:p>
          <a:p>
            <a:r>
              <a:rPr lang="en-US" b="1" dirty="0">
                <a:solidFill>
                  <a:srgbClr val="00B0F0"/>
                </a:solidFill>
              </a:rPr>
              <a:t>Practice with a classmate. </a:t>
            </a:r>
          </a:p>
          <a:p>
            <a:endParaRPr lang="en-US" dirty="0"/>
          </a:p>
          <a:p>
            <a:pPr marL="502920" lvl="1" indent="0">
              <a:buNone/>
            </a:pPr>
            <a:endParaRPr lang="en-US" dirty="0"/>
          </a:p>
          <a:p>
            <a:endParaRPr lang="en-US" dirty="0"/>
          </a:p>
        </p:txBody>
      </p:sp>
      <p:sp>
        <p:nvSpPr>
          <p:cNvPr id="4" name="Text Placeholder 3">
            <a:extLst>
              <a:ext uri="{FF2B5EF4-FFF2-40B4-BE49-F238E27FC236}">
                <a16:creationId xmlns:a16="http://schemas.microsoft.com/office/drawing/2014/main" id="{6BF16175-53B0-41EE-A66F-030B8D8D7B7A}"/>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5C29D60F-5051-4F76-98F1-4FD76E2864E7}"/>
              </a:ext>
            </a:extLst>
          </p:cNvPr>
          <p:cNvPicPr>
            <a:picLocks noChangeAspect="1"/>
          </p:cNvPicPr>
          <p:nvPr/>
        </p:nvPicPr>
        <p:blipFill>
          <a:blip r:embed="rId3"/>
          <a:stretch>
            <a:fillRect/>
          </a:stretch>
        </p:blipFill>
        <p:spPr>
          <a:xfrm>
            <a:off x="355142" y="306684"/>
            <a:ext cx="3312832" cy="17835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1627487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EF29-D1E4-4D17-9D7E-4F0F059EF2A4}"/>
              </a:ext>
            </a:extLst>
          </p:cNvPr>
          <p:cNvSpPr>
            <a:spLocks noGrp="1"/>
          </p:cNvSpPr>
          <p:nvPr>
            <p:ph type="title"/>
          </p:nvPr>
        </p:nvSpPr>
        <p:spPr/>
        <p:txBody>
          <a:bodyPr/>
          <a:lstStyle/>
          <a:p>
            <a:r>
              <a:rPr lang="en-US" dirty="0"/>
              <a:t>Communicating With Peers</a:t>
            </a:r>
          </a:p>
        </p:txBody>
      </p:sp>
      <p:sp>
        <p:nvSpPr>
          <p:cNvPr id="3" name="Content Placeholder 2">
            <a:extLst>
              <a:ext uri="{FF2B5EF4-FFF2-40B4-BE49-F238E27FC236}">
                <a16:creationId xmlns:a16="http://schemas.microsoft.com/office/drawing/2014/main" id="{424B34D3-0F68-4BE5-B6EC-2E4056346C6C}"/>
              </a:ext>
            </a:extLst>
          </p:cNvPr>
          <p:cNvSpPr>
            <a:spLocks noGrp="1"/>
          </p:cNvSpPr>
          <p:nvPr>
            <p:ph idx="1"/>
          </p:nvPr>
        </p:nvSpPr>
        <p:spPr>
          <a:xfrm>
            <a:off x="4531658" y="868680"/>
            <a:ext cx="6651453" cy="5120640"/>
          </a:xfrm>
        </p:spPr>
        <p:txBody>
          <a:bodyPr anchor="t"/>
          <a:lstStyle/>
          <a:p>
            <a:r>
              <a:rPr lang="en-US" dirty="0"/>
              <a:t>What additional actions are appropriate?</a:t>
            </a:r>
          </a:p>
          <a:p>
            <a:pPr lvl="1"/>
            <a:endParaRPr lang="en-US" dirty="0"/>
          </a:p>
        </p:txBody>
      </p:sp>
      <p:sp>
        <p:nvSpPr>
          <p:cNvPr id="4" name="Text Placeholder 3">
            <a:extLst>
              <a:ext uri="{FF2B5EF4-FFF2-40B4-BE49-F238E27FC236}">
                <a16:creationId xmlns:a16="http://schemas.microsoft.com/office/drawing/2014/main" id="{6BF16175-53B0-41EE-A66F-030B8D8D7B7A}"/>
              </a:ext>
            </a:extLst>
          </p:cNvPr>
          <p:cNvSpPr>
            <a:spLocks noGrp="1"/>
          </p:cNvSpPr>
          <p:nvPr>
            <p:ph type="body" sz="half" idx="2"/>
          </p:nvPr>
        </p:nvSpPr>
        <p:spPr/>
        <p:txBody>
          <a:bodyPr/>
          <a:lstStyle/>
          <a:p>
            <a:endParaRPr lang="en-US" dirty="0"/>
          </a:p>
        </p:txBody>
      </p:sp>
      <p:pic>
        <p:nvPicPr>
          <p:cNvPr id="5" name="Picture 4">
            <a:extLst>
              <a:ext uri="{FF2B5EF4-FFF2-40B4-BE49-F238E27FC236}">
                <a16:creationId xmlns:a16="http://schemas.microsoft.com/office/drawing/2014/main" id="{0D29F611-AF72-4E43-96DD-213BA7371D6A}"/>
              </a:ext>
            </a:extLst>
          </p:cNvPr>
          <p:cNvPicPr>
            <a:picLocks noChangeAspect="1"/>
          </p:cNvPicPr>
          <p:nvPr/>
        </p:nvPicPr>
        <p:blipFill>
          <a:blip r:embed="rId2"/>
          <a:stretch>
            <a:fillRect/>
          </a:stretch>
        </p:blipFill>
        <p:spPr>
          <a:xfrm>
            <a:off x="355142" y="306684"/>
            <a:ext cx="3312832" cy="17835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Footer Placeholder 5"/>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1571039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DEF29-D1E4-4D17-9D7E-4F0F059EF2A4}"/>
              </a:ext>
            </a:extLst>
          </p:cNvPr>
          <p:cNvSpPr>
            <a:spLocks noGrp="1"/>
          </p:cNvSpPr>
          <p:nvPr>
            <p:ph type="title"/>
          </p:nvPr>
        </p:nvSpPr>
        <p:spPr/>
        <p:txBody>
          <a:bodyPr/>
          <a:lstStyle/>
          <a:p>
            <a:r>
              <a:rPr lang="en-US" dirty="0" smtClean="0"/>
              <a:t>References</a:t>
            </a:r>
            <a:endParaRPr lang="en-US" dirty="0"/>
          </a:p>
        </p:txBody>
      </p:sp>
      <p:sp>
        <p:nvSpPr>
          <p:cNvPr id="3" name="Content Placeholder 2">
            <a:extLst>
              <a:ext uri="{FF2B5EF4-FFF2-40B4-BE49-F238E27FC236}">
                <a16:creationId xmlns:a16="http://schemas.microsoft.com/office/drawing/2014/main" id="{424B34D3-0F68-4BE5-B6EC-2E4056346C6C}"/>
              </a:ext>
            </a:extLst>
          </p:cNvPr>
          <p:cNvSpPr>
            <a:spLocks noGrp="1"/>
          </p:cNvSpPr>
          <p:nvPr>
            <p:ph idx="1"/>
          </p:nvPr>
        </p:nvSpPr>
        <p:spPr>
          <a:xfrm>
            <a:off x="4531658" y="868680"/>
            <a:ext cx="6651453" cy="5120640"/>
          </a:xfrm>
        </p:spPr>
        <p:txBody>
          <a:bodyPr anchor="t"/>
          <a:lstStyle/>
          <a:p>
            <a:r>
              <a:rPr lang="en-US" b="1" smtClean="0"/>
              <a:t>References</a:t>
            </a:r>
            <a:endParaRPr lang="en-US" dirty="0"/>
          </a:p>
          <a:p>
            <a:pPr lvl="0"/>
            <a:r>
              <a:rPr lang="en-US" dirty="0"/>
              <a:t>Lewis, S. L., Dirksen, S. R., </a:t>
            </a:r>
            <a:r>
              <a:rPr lang="en-US" dirty="0" err="1"/>
              <a:t>Heitkemper</a:t>
            </a:r>
            <a:r>
              <a:rPr lang="en-US" dirty="0"/>
              <a:t>, M. M., Bucher, L., &amp; Camera, I. M. (2011). </a:t>
            </a:r>
            <a:r>
              <a:rPr lang="en-US" i="1" dirty="0"/>
              <a:t>Medical-surgical nursing: Assessment and management of clinical problems </a:t>
            </a:r>
            <a:r>
              <a:rPr lang="en-US" dirty="0"/>
              <a:t>(8th ed.). St. Louis, MO: Elsevier.</a:t>
            </a:r>
          </a:p>
          <a:p>
            <a:pPr lvl="0"/>
            <a:r>
              <a:rPr lang="en-US" dirty="0" err="1"/>
              <a:t>LeMone</a:t>
            </a:r>
            <a:r>
              <a:rPr lang="en-US" dirty="0"/>
              <a:t>, P., Burke, K. M., </a:t>
            </a:r>
            <a:r>
              <a:rPr lang="en-US" dirty="0" err="1"/>
              <a:t>Bauldoff</a:t>
            </a:r>
            <a:r>
              <a:rPr lang="en-US" dirty="0"/>
              <a:t>, G., &amp; </a:t>
            </a:r>
            <a:r>
              <a:rPr lang="en-US" dirty="0" err="1"/>
              <a:t>Gubrud</a:t>
            </a:r>
            <a:r>
              <a:rPr lang="en-US" dirty="0"/>
              <a:t>-Howe, P. M. (2015). </a:t>
            </a:r>
            <a:r>
              <a:rPr lang="en-US" i="1" dirty="0"/>
              <a:t>Medical-surgical nursing: clinical reasoning in patient care.</a:t>
            </a:r>
            <a:r>
              <a:rPr lang="en-US" dirty="0"/>
              <a:t> Sixth edition. Boston: Pearson.</a:t>
            </a:r>
          </a:p>
          <a:p>
            <a:pPr lvl="1"/>
            <a:endParaRPr lang="en-US" dirty="0"/>
          </a:p>
        </p:txBody>
      </p:sp>
      <p:sp>
        <p:nvSpPr>
          <p:cNvPr id="4" name="Text Placeholder 3">
            <a:extLst>
              <a:ext uri="{FF2B5EF4-FFF2-40B4-BE49-F238E27FC236}">
                <a16:creationId xmlns:a16="http://schemas.microsoft.com/office/drawing/2014/main" id="{6BF16175-53B0-41EE-A66F-030B8D8D7B7A}"/>
              </a:ext>
            </a:extLst>
          </p:cNvPr>
          <p:cNvSpPr>
            <a:spLocks noGrp="1"/>
          </p:cNvSpPr>
          <p:nvPr>
            <p:ph type="body" sz="half" idx="2"/>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2933711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FA6DF8D-8CA0-4607-8825-BA953B46AAD0}"/>
              </a:ext>
            </a:extLst>
          </p:cNvPr>
          <p:cNvPicPr>
            <a:picLocks noGrp="1" noChangeAspect="1"/>
          </p:cNvPicPr>
          <p:nvPr>
            <p:ph idx="1"/>
          </p:nvPr>
        </p:nvPicPr>
        <p:blipFill rotWithShape="1">
          <a:blip r:embed="rId2"/>
          <a:srcRect t="24110" r="-1" b="30609"/>
          <a:stretch/>
        </p:blipFill>
        <p:spPr>
          <a:xfrm>
            <a:off x="20" y="10"/>
            <a:ext cx="12191980" cy="6857990"/>
          </a:xfrm>
          <a:prstGeom prst="rect">
            <a:avLst/>
          </a:prstGeom>
        </p:spPr>
      </p:pic>
      <p:sp>
        <p:nvSpPr>
          <p:cNvPr id="7" name="TextBox 6">
            <a:extLst>
              <a:ext uri="{FF2B5EF4-FFF2-40B4-BE49-F238E27FC236}">
                <a16:creationId xmlns:a16="http://schemas.microsoft.com/office/drawing/2014/main" id="{BFBAED6F-BCAC-4451-BC11-32CFE21F0718}"/>
              </a:ext>
            </a:extLst>
          </p:cNvPr>
          <p:cNvSpPr txBox="1"/>
          <p:nvPr/>
        </p:nvSpPr>
        <p:spPr>
          <a:xfrm>
            <a:off x="1985834" y="5759529"/>
            <a:ext cx="8643551" cy="1107996"/>
          </a:xfrm>
          <a:prstGeom prst="rect">
            <a:avLst/>
          </a:prstGeom>
          <a:solidFill>
            <a:schemeClr val="tx1">
              <a:lumMod val="65000"/>
              <a:lumOff val="35000"/>
              <a:alpha val="51000"/>
            </a:schemeClr>
          </a:solidFill>
        </p:spPr>
        <p:txBody>
          <a:bodyPr wrap="square" rtlCol="0">
            <a:spAutoFit/>
          </a:bodyPr>
          <a:lstStyle/>
          <a:p>
            <a:pPr algn="ctr"/>
            <a:r>
              <a:rPr lang="en-US" sz="6600" b="1" dirty="0">
                <a:solidFill>
                  <a:schemeClr val="bg1"/>
                </a:solidFill>
              </a:rPr>
              <a:t>THE END</a:t>
            </a:r>
          </a:p>
        </p:txBody>
      </p:sp>
      <p:sp>
        <p:nvSpPr>
          <p:cNvPr id="2" name="Footer Placeholder 1"/>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3332101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2599EA-6C53-4BB3-A5B6-EFCD026A1B6C}"/>
              </a:ext>
            </a:extLst>
          </p:cNvPr>
          <p:cNvSpPr>
            <a:spLocks noGrp="1"/>
          </p:cNvSpPr>
          <p:nvPr>
            <p:ph type="title"/>
          </p:nvPr>
        </p:nvSpPr>
        <p:spPr/>
        <p:txBody>
          <a:bodyPr/>
          <a:lstStyle/>
          <a:p>
            <a:r>
              <a:rPr lang="en-US" dirty="0"/>
              <a:t>Health Disparities and Cultural Competence</a:t>
            </a:r>
          </a:p>
        </p:txBody>
      </p:sp>
      <p:sp>
        <p:nvSpPr>
          <p:cNvPr id="8" name="Content Placeholder 7">
            <a:extLst>
              <a:ext uri="{FF2B5EF4-FFF2-40B4-BE49-F238E27FC236}">
                <a16:creationId xmlns:a16="http://schemas.microsoft.com/office/drawing/2014/main" id="{09C9286C-0705-4443-9428-A1AAD17A6F01}"/>
              </a:ext>
            </a:extLst>
          </p:cNvPr>
          <p:cNvSpPr>
            <a:spLocks noGrp="1"/>
          </p:cNvSpPr>
          <p:nvPr>
            <p:ph idx="1"/>
          </p:nvPr>
        </p:nvSpPr>
        <p:spPr/>
        <p:txBody>
          <a:bodyPr anchor="t">
            <a:normAutofit/>
          </a:bodyPr>
          <a:lstStyle/>
          <a:p>
            <a:r>
              <a:rPr lang="en-US" dirty="0" smtClean="0"/>
              <a:t>He is </a:t>
            </a:r>
            <a:r>
              <a:rPr lang="en-US" dirty="0"/>
              <a:t>regularly seen at the </a:t>
            </a:r>
            <a:r>
              <a:rPr lang="en-US" dirty="0" smtClean="0"/>
              <a:t>All Access </a:t>
            </a:r>
            <a:r>
              <a:rPr lang="en-US" dirty="0"/>
              <a:t>Health Clinic for a variety of health concerns. He has chronic hypertension and chronic back pain related to a fall he experienced ten years ago. </a:t>
            </a:r>
          </a:p>
          <a:p>
            <a:r>
              <a:rPr lang="en-US" dirty="0"/>
              <a:t>Today he is accompanied by his daughter, daughter-in-law and four grandchildren.</a:t>
            </a:r>
          </a:p>
          <a:p>
            <a:r>
              <a:rPr lang="en-US" dirty="0" smtClean="0"/>
              <a:t>English </a:t>
            </a:r>
            <a:r>
              <a:rPr lang="en-US" dirty="0"/>
              <a:t>is the second language for the adult family members. </a:t>
            </a:r>
            <a:r>
              <a:rPr lang="en-US" dirty="0" smtClean="0"/>
              <a:t>Mr. Reyes’ </a:t>
            </a:r>
            <a:r>
              <a:rPr lang="en-US" dirty="0"/>
              <a:t>granddaughter Eleiyah is 12 years old </a:t>
            </a:r>
            <a:r>
              <a:rPr lang="en-US" dirty="0" smtClean="0"/>
              <a:t>and is translating </a:t>
            </a:r>
            <a:r>
              <a:rPr lang="en-US" dirty="0"/>
              <a:t>for the family.  </a:t>
            </a:r>
          </a:p>
        </p:txBody>
      </p:sp>
      <p:sp>
        <p:nvSpPr>
          <p:cNvPr id="9" name="Text Placeholder 8">
            <a:extLst>
              <a:ext uri="{FF2B5EF4-FFF2-40B4-BE49-F238E27FC236}">
                <a16:creationId xmlns:a16="http://schemas.microsoft.com/office/drawing/2014/main" id="{ECD9C18C-994F-4EA4-B7B7-C6D5D889D55E}"/>
              </a:ext>
            </a:extLst>
          </p:cNvPr>
          <p:cNvSpPr>
            <a:spLocks noGrp="1"/>
          </p:cNvSpPr>
          <p:nvPr>
            <p:ph type="body" sz="half" idx="2"/>
          </p:nvPr>
        </p:nvSpPr>
        <p:spPr/>
        <p:txBody>
          <a:bodyPr/>
          <a:lstStyle/>
          <a:p>
            <a:endParaRPr lang="en-US" dirty="0"/>
          </a:p>
        </p:txBody>
      </p:sp>
      <p:sp>
        <p:nvSpPr>
          <p:cNvPr id="2" name="Footer Placeholder 1"/>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730225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2599EA-6C53-4BB3-A5B6-EFCD026A1B6C}"/>
              </a:ext>
            </a:extLst>
          </p:cNvPr>
          <p:cNvSpPr>
            <a:spLocks noGrp="1"/>
          </p:cNvSpPr>
          <p:nvPr>
            <p:ph type="title"/>
          </p:nvPr>
        </p:nvSpPr>
        <p:spPr/>
        <p:txBody>
          <a:bodyPr/>
          <a:lstStyle/>
          <a:p>
            <a:r>
              <a:rPr lang="en-US" dirty="0"/>
              <a:t>Health Disparities and Cultural Competence</a:t>
            </a:r>
          </a:p>
        </p:txBody>
      </p:sp>
      <p:sp>
        <p:nvSpPr>
          <p:cNvPr id="8" name="Content Placeholder 7">
            <a:extLst>
              <a:ext uri="{FF2B5EF4-FFF2-40B4-BE49-F238E27FC236}">
                <a16:creationId xmlns:a16="http://schemas.microsoft.com/office/drawing/2014/main" id="{09C9286C-0705-4443-9428-A1AAD17A6F01}"/>
              </a:ext>
            </a:extLst>
          </p:cNvPr>
          <p:cNvSpPr>
            <a:spLocks noGrp="1"/>
          </p:cNvSpPr>
          <p:nvPr>
            <p:ph sz="half" idx="2"/>
          </p:nvPr>
        </p:nvSpPr>
        <p:spPr>
          <a:xfrm>
            <a:off x="3749016" y="795819"/>
            <a:ext cx="3474720" cy="4023360"/>
          </a:xfrm>
        </p:spPr>
        <p:txBody>
          <a:bodyPr anchor="t">
            <a:normAutofit/>
          </a:bodyPr>
          <a:lstStyle/>
          <a:p>
            <a:r>
              <a:rPr lang="en-US" dirty="0"/>
              <a:t>Through his granddaughter’s translation, </a:t>
            </a:r>
            <a:r>
              <a:rPr lang="en-US" dirty="0" smtClean="0"/>
              <a:t>Mr. Reyes reports </a:t>
            </a:r>
            <a:r>
              <a:rPr lang="en-US" dirty="0"/>
              <a:t>he is in the clinic today because his eye hurts. It is red and has yellow drainage. </a:t>
            </a:r>
          </a:p>
          <a:p>
            <a:r>
              <a:rPr lang="en-US" dirty="0"/>
              <a:t>He says he has been working a lot, it’s very hot outside. He is very tired and always thirsty. He notices that his pants seem to be getting too big. </a:t>
            </a:r>
          </a:p>
        </p:txBody>
      </p:sp>
      <p:sp>
        <p:nvSpPr>
          <p:cNvPr id="5" name="Text Placeholder 4">
            <a:extLst>
              <a:ext uri="{FF2B5EF4-FFF2-40B4-BE49-F238E27FC236}">
                <a16:creationId xmlns:a16="http://schemas.microsoft.com/office/drawing/2014/main" id="{D716F767-5E66-4A9E-A54E-CDB2C87385B4}"/>
              </a:ext>
            </a:extLst>
          </p:cNvPr>
          <p:cNvSpPr>
            <a:spLocks noGrp="1"/>
          </p:cNvSpPr>
          <p:nvPr>
            <p:ph type="body" sz="quarter" idx="3"/>
          </p:nvPr>
        </p:nvSpPr>
        <p:spPr/>
        <p:txBody>
          <a:bodyPr/>
          <a:lstStyle/>
          <a:p>
            <a:endParaRPr lang="en-US" dirty="0"/>
          </a:p>
        </p:txBody>
      </p:sp>
      <p:sp>
        <p:nvSpPr>
          <p:cNvPr id="6" name="Content Placeholder 5">
            <a:extLst>
              <a:ext uri="{FF2B5EF4-FFF2-40B4-BE49-F238E27FC236}">
                <a16:creationId xmlns:a16="http://schemas.microsoft.com/office/drawing/2014/main" id="{934D2227-1533-43D7-84C1-22C9079F8D20}"/>
              </a:ext>
            </a:extLst>
          </p:cNvPr>
          <p:cNvSpPr>
            <a:spLocks noGrp="1"/>
          </p:cNvSpPr>
          <p:nvPr>
            <p:ph sz="quarter" idx="4"/>
          </p:nvPr>
        </p:nvSpPr>
        <p:spPr/>
        <p:txBody>
          <a:bodyPr/>
          <a:lstStyle/>
          <a:p>
            <a:endParaRPr lang="en-US" dirty="0"/>
          </a:p>
        </p:txBody>
      </p:sp>
      <p:pic>
        <p:nvPicPr>
          <p:cNvPr id="3" name="Picture 2">
            <a:extLst>
              <a:ext uri="{FF2B5EF4-FFF2-40B4-BE49-F238E27FC236}">
                <a16:creationId xmlns:a16="http://schemas.microsoft.com/office/drawing/2014/main" id="{2C240480-A8FD-4837-B8B1-E92A914568AA}"/>
              </a:ext>
            </a:extLst>
          </p:cNvPr>
          <p:cNvPicPr>
            <a:picLocks noChangeAspect="1"/>
          </p:cNvPicPr>
          <p:nvPr/>
        </p:nvPicPr>
        <p:blipFill>
          <a:blip r:embed="rId2"/>
          <a:stretch>
            <a:fillRect/>
          </a:stretch>
        </p:blipFill>
        <p:spPr>
          <a:xfrm>
            <a:off x="7523953" y="714703"/>
            <a:ext cx="4331365" cy="5386061"/>
          </a:xfrm>
          <a:prstGeom prst="rect">
            <a:avLst/>
          </a:prstGeom>
        </p:spPr>
      </p:pic>
      <p:sp>
        <p:nvSpPr>
          <p:cNvPr id="2" name="Footer Placeholder 1"/>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551019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2599EA-6C53-4BB3-A5B6-EFCD026A1B6C}"/>
              </a:ext>
            </a:extLst>
          </p:cNvPr>
          <p:cNvSpPr>
            <a:spLocks noGrp="1"/>
          </p:cNvSpPr>
          <p:nvPr>
            <p:ph type="title"/>
          </p:nvPr>
        </p:nvSpPr>
        <p:spPr/>
        <p:txBody>
          <a:bodyPr/>
          <a:lstStyle/>
          <a:p>
            <a:r>
              <a:rPr lang="en-US" dirty="0"/>
              <a:t>Health Disparities and Cultural Competence</a:t>
            </a:r>
          </a:p>
        </p:txBody>
      </p:sp>
      <p:sp>
        <p:nvSpPr>
          <p:cNvPr id="8" name="Content Placeholder 7">
            <a:extLst>
              <a:ext uri="{FF2B5EF4-FFF2-40B4-BE49-F238E27FC236}">
                <a16:creationId xmlns:a16="http://schemas.microsoft.com/office/drawing/2014/main" id="{09C9286C-0705-4443-9428-A1AAD17A6F01}"/>
              </a:ext>
            </a:extLst>
          </p:cNvPr>
          <p:cNvSpPr>
            <a:spLocks noGrp="1"/>
          </p:cNvSpPr>
          <p:nvPr>
            <p:ph idx="1"/>
          </p:nvPr>
        </p:nvSpPr>
        <p:spPr/>
        <p:txBody>
          <a:bodyPr anchor="t">
            <a:normAutofit lnSpcReduction="10000"/>
          </a:bodyPr>
          <a:lstStyle/>
          <a:p>
            <a:r>
              <a:rPr lang="en-US" dirty="0" smtClean="0"/>
              <a:t>It’s a very busy clinic day and the nurse is behind. </a:t>
            </a:r>
          </a:p>
          <a:p>
            <a:r>
              <a:rPr lang="en-US" dirty="0" smtClean="0"/>
              <a:t>Rather than calling the language line, the nurse </a:t>
            </a:r>
            <a:r>
              <a:rPr lang="en-US" dirty="0"/>
              <a:t>chooses </a:t>
            </a:r>
            <a:r>
              <a:rPr lang="en-US" dirty="0" smtClean="0"/>
              <a:t>to continue to </a:t>
            </a:r>
            <a:r>
              <a:rPr lang="en-US" dirty="0"/>
              <a:t>use Mr. </a:t>
            </a:r>
            <a:r>
              <a:rPr lang="en-US" dirty="0" smtClean="0"/>
              <a:t>Reyes’ </a:t>
            </a:r>
            <a:r>
              <a:rPr lang="en-US" dirty="0"/>
              <a:t>granddaughter as a </a:t>
            </a:r>
            <a:r>
              <a:rPr lang="en-US" dirty="0" smtClean="0"/>
              <a:t>translator. </a:t>
            </a:r>
            <a:endParaRPr lang="en-US" dirty="0"/>
          </a:p>
          <a:p>
            <a:r>
              <a:rPr lang="en-US" dirty="0" smtClean="0"/>
              <a:t>The </a:t>
            </a:r>
            <a:r>
              <a:rPr lang="en-US" dirty="0"/>
              <a:t>nurse completes her </a:t>
            </a:r>
            <a:r>
              <a:rPr lang="en-US" dirty="0" smtClean="0"/>
              <a:t>assessment, including VS</a:t>
            </a:r>
          </a:p>
          <a:p>
            <a:pPr lvl="1"/>
            <a:r>
              <a:rPr lang="en-US" sz="1700" dirty="0" smtClean="0">
                <a:latin typeface="+mj-lt"/>
                <a:cs typeface="Arial" panose="020B0604020202020204" pitchFamily="34" charset="0"/>
              </a:rPr>
              <a:t>P=76</a:t>
            </a:r>
          </a:p>
          <a:p>
            <a:pPr lvl="1"/>
            <a:r>
              <a:rPr lang="en-US" sz="1700" dirty="0" smtClean="0">
                <a:latin typeface="+mj-lt"/>
                <a:cs typeface="Arial" panose="020B0604020202020204" pitchFamily="34" charset="0"/>
              </a:rPr>
              <a:t>T=37.0 </a:t>
            </a:r>
            <a:r>
              <a:rPr lang="en-US" sz="1700" dirty="0">
                <a:latin typeface="+mj-lt"/>
                <a:cs typeface="Arial" panose="020B0604020202020204" pitchFamily="34" charset="0"/>
              </a:rPr>
              <a:t>(98.6 </a:t>
            </a:r>
            <a:r>
              <a:rPr lang="en-US" sz="1700" dirty="0" smtClean="0">
                <a:latin typeface="+mj-lt"/>
                <a:cs typeface="Arial" panose="020B0604020202020204" pitchFamily="34" charset="0"/>
              </a:rPr>
              <a:t>F) </a:t>
            </a:r>
          </a:p>
          <a:p>
            <a:pPr lvl="1"/>
            <a:r>
              <a:rPr lang="en-US" sz="1700" dirty="0" smtClean="0">
                <a:latin typeface="+mj-lt"/>
                <a:cs typeface="Arial" panose="020B0604020202020204" pitchFamily="34" charset="0"/>
              </a:rPr>
              <a:t>R=20</a:t>
            </a:r>
          </a:p>
          <a:p>
            <a:pPr lvl="1"/>
            <a:r>
              <a:rPr lang="en-US" sz="1700" dirty="0" smtClean="0">
                <a:latin typeface="+mj-lt"/>
                <a:cs typeface="Arial" panose="020B0604020202020204" pitchFamily="34" charset="0"/>
              </a:rPr>
              <a:t> BP=140/90 </a:t>
            </a:r>
          </a:p>
          <a:p>
            <a:pPr lvl="1"/>
            <a:r>
              <a:rPr lang="en-US" sz="1700" dirty="0" smtClean="0">
                <a:latin typeface="+mj-lt"/>
                <a:cs typeface="Arial" panose="020B0604020202020204" pitchFamily="34" charset="0"/>
              </a:rPr>
              <a:t>Wt:180.5 lbs., </a:t>
            </a:r>
            <a:r>
              <a:rPr lang="en-US" sz="1700" dirty="0">
                <a:cs typeface="Arial" panose="020B0604020202020204" pitchFamily="34" charset="0"/>
              </a:rPr>
              <a:t>(81.9 </a:t>
            </a:r>
            <a:r>
              <a:rPr lang="en-US" sz="1700" dirty="0" smtClean="0">
                <a:cs typeface="Arial" panose="020B0604020202020204" pitchFamily="34" charset="0"/>
              </a:rPr>
              <a:t>kg)</a:t>
            </a:r>
            <a:endParaRPr lang="en-US" sz="1700" dirty="0" smtClean="0">
              <a:latin typeface="+mj-lt"/>
              <a:cs typeface="Arial" panose="020B0604020202020204" pitchFamily="34" charset="0"/>
            </a:endParaRPr>
          </a:p>
          <a:p>
            <a:pPr lvl="1"/>
            <a:r>
              <a:rPr lang="en-US" sz="1700" dirty="0" err="1" smtClean="0">
                <a:latin typeface="+mj-lt"/>
                <a:cs typeface="Arial" panose="020B0604020202020204" pitchFamily="34" charset="0"/>
              </a:rPr>
              <a:t>Ht</a:t>
            </a:r>
            <a:r>
              <a:rPr lang="en-US" sz="1700" dirty="0" smtClean="0">
                <a:latin typeface="+mj-lt"/>
                <a:cs typeface="Arial" panose="020B0604020202020204" pitchFamily="34" charset="0"/>
              </a:rPr>
              <a:t>=5’7” </a:t>
            </a:r>
          </a:p>
          <a:p>
            <a:r>
              <a:rPr lang="en-US" dirty="0"/>
              <a:t>Given the language barrier and the chaos with all of the family present </a:t>
            </a:r>
            <a:r>
              <a:rPr lang="en-US" dirty="0" smtClean="0"/>
              <a:t>the nurse </a:t>
            </a:r>
            <a:r>
              <a:rPr lang="en-US" dirty="0"/>
              <a:t>does not ask </a:t>
            </a:r>
            <a:r>
              <a:rPr lang="en-US" dirty="0" smtClean="0"/>
              <a:t>Mr. Reyes about </a:t>
            </a:r>
            <a:r>
              <a:rPr lang="en-US" dirty="0"/>
              <a:t>his fatigue. She does not </a:t>
            </a:r>
            <a:r>
              <a:rPr lang="en-US" dirty="0" smtClean="0"/>
              <a:t>review his current medications with the family. She also does not ask about the </a:t>
            </a:r>
            <a:r>
              <a:rPr lang="en-US" dirty="0"/>
              <a:t>management of high blood </a:t>
            </a:r>
            <a:r>
              <a:rPr lang="en-US" dirty="0" smtClean="0"/>
              <a:t>pressure.</a:t>
            </a:r>
          </a:p>
          <a:p>
            <a:r>
              <a:rPr lang="en-US" dirty="0" smtClean="0"/>
              <a:t>According to the documentation from his last visit he is </a:t>
            </a:r>
            <a:r>
              <a:rPr lang="en-US" dirty="0"/>
              <a:t>prescribed Lisinopril 10 mg once daily by mouth for his high blood pressure. </a:t>
            </a:r>
          </a:p>
        </p:txBody>
      </p:sp>
      <p:sp>
        <p:nvSpPr>
          <p:cNvPr id="9" name="Text Placeholder 8">
            <a:extLst>
              <a:ext uri="{FF2B5EF4-FFF2-40B4-BE49-F238E27FC236}">
                <a16:creationId xmlns:a16="http://schemas.microsoft.com/office/drawing/2014/main" id="{ECD9C18C-994F-4EA4-B7B7-C6D5D889D55E}"/>
              </a:ext>
            </a:extLst>
          </p:cNvPr>
          <p:cNvSpPr>
            <a:spLocks noGrp="1"/>
          </p:cNvSpPr>
          <p:nvPr>
            <p:ph type="body" sz="half" idx="2"/>
          </p:nvPr>
        </p:nvSpPr>
        <p:spPr/>
        <p:txBody>
          <a:bodyPr/>
          <a:lstStyle/>
          <a:p>
            <a:endParaRPr lang="en-US" dirty="0"/>
          </a:p>
        </p:txBody>
      </p:sp>
      <p:sp>
        <p:nvSpPr>
          <p:cNvPr id="2" name="Footer Placeholder 1"/>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2130076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2599EA-6C53-4BB3-A5B6-EFCD026A1B6C}"/>
              </a:ext>
            </a:extLst>
          </p:cNvPr>
          <p:cNvSpPr>
            <a:spLocks noGrp="1"/>
          </p:cNvSpPr>
          <p:nvPr>
            <p:ph type="title"/>
          </p:nvPr>
        </p:nvSpPr>
        <p:spPr/>
        <p:txBody>
          <a:bodyPr/>
          <a:lstStyle/>
          <a:p>
            <a:r>
              <a:rPr lang="en-US" dirty="0"/>
              <a:t>Health Disparities and Cultural Competence</a:t>
            </a:r>
          </a:p>
        </p:txBody>
      </p:sp>
      <p:sp>
        <p:nvSpPr>
          <p:cNvPr id="8" name="Content Placeholder 7">
            <a:extLst>
              <a:ext uri="{FF2B5EF4-FFF2-40B4-BE49-F238E27FC236}">
                <a16:creationId xmlns:a16="http://schemas.microsoft.com/office/drawing/2014/main" id="{09C9286C-0705-4443-9428-A1AAD17A6F01}"/>
              </a:ext>
            </a:extLst>
          </p:cNvPr>
          <p:cNvSpPr>
            <a:spLocks noGrp="1"/>
          </p:cNvSpPr>
          <p:nvPr>
            <p:ph idx="1"/>
          </p:nvPr>
        </p:nvSpPr>
        <p:spPr/>
        <p:txBody>
          <a:bodyPr anchor="t">
            <a:normAutofit/>
          </a:bodyPr>
          <a:lstStyle/>
          <a:p>
            <a:r>
              <a:rPr lang="en-US" dirty="0"/>
              <a:t>The physician diagnoses Mr. Reyes with bacterial conjunctivitis (pink eye).</a:t>
            </a:r>
          </a:p>
          <a:p>
            <a:r>
              <a:rPr lang="en-US" dirty="0" smtClean="0"/>
              <a:t>Mr. Reyes is </a:t>
            </a:r>
            <a:r>
              <a:rPr lang="en-US" dirty="0"/>
              <a:t>prescribed Gentamicin sulfate antibiotic eye drops.</a:t>
            </a:r>
          </a:p>
          <a:p>
            <a:pPr lvl="1"/>
            <a:r>
              <a:rPr lang="en-US" dirty="0"/>
              <a:t>Two drops to left eye twice daily for ten days.  </a:t>
            </a:r>
          </a:p>
          <a:p>
            <a:r>
              <a:rPr lang="en-US" dirty="0"/>
              <a:t>The nurse hands the prescription to the granddaughter and asks her to tell her grandfather to put two drops in his left eye twice daily. The nurses asks if he understands. </a:t>
            </a:r>
          </a:p>
          <a:p>
            <a:r>
              <a:rPr lang="en-US" dirty="0" smtClean="0"/>
              <a:t>Mr. Reyes nods </a:t>
            </a:r>
            <a:r>
              <a:rPr lang="en-US" dirty="0"/>
              <a:t>his head and the family leaves the clinic. </a:t>
            </a:r>
          </a:p>
          <a:p>
            <a:pPr marL="0" indent="0">
              <a:buNone/>
            </a:pPr>
            <a:endParaRPr lang="en-US" dirty="0"/>
          </a:p>
        </p:txBody>
      </p:sp>
      <p:sp>
        <p:nvSpPr>
          <p:cNvPr id="9" name="Text Placeholder 8">
            <a:extLst>
              <a:ext uri="{FF2B5EF4-FFF2-40B4-BE49-F238E27FC236}">
                <a16:creationId xmlns:a16="http://schemas.microsoft.com/office/drawing/2014/main" id="{ECD9C18C-994F-4EA4-B7B7-C6D5D889D55E}"/>
              </a:ext>
            </a:extLst>
          </p:cNvPr>
          <p:cNvSpPr>
            <a:spLocks noGrp="1"/>
          </p:cNvSpPr>
          <p:nvPr>
            <p:ph type="body" sz="half" idx="2"/>
          </p:nvPr>
        </p:nvSpPr>
        <p:spPr/>
        <p:txBody>
          <a:bodyPr/>
          <a:lstStyle/>
          <a:p>
            <a:endParaRPr lang="en-US" dirty="0"/>
          </a:p>
        </p:txBody>
      </p:sp>
      <p:sp>
        <p:nvSpPr>
          <p:cNvPr id="2" name="Footer Placeholder 1"/>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4155537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322E-F3F7-4B85-8F15-AFA70A6F996E}"/>
              </a:ext>
            </a:extLst>
          </p:cNvPr>
          <p:cNvSpPr>
            <a:spLocks noGrp="1"/>
          </p:cNvSpPr>
          <p:nvPr>
            <p:ph type="title"/>
          </p:nvPr>
        </p:nvSpPr>
        <p:spPr/>
        <p:txBody>
          <a:bodyPr/>
          <a:lstStyle/>
          <a:p>
            <a:r>
              <a:rPr lang="en-US" dirty="0"/>
              <a:t>Health Disparities and Cultural Competence</a:t>
            </a:r>
          </a:p>
        </p:txBody>
      </p:sp>
      <p:sp>
        <p:nvSpPr>
          <p:cNvPr id="3" name="Content Placeholder 2">
            <a:extLst>
              <a:ext uri="{FF2B5EF4-FFF2-40B4-BE49-F238E27FC236}">
                <a16:creationId xmlns:a16="http://schemas.microsoft.com/office/drawing/2014/main" id="{DE189342-7B80-4CD7-80E9-5502346961D9}"/>
              </a:ext>
            </a:extLst>
          </p:cNvPr>
          <p:cNvSpPr>
            <a:spLocks noGrp="1"/>
          </p:cNvSpPr>
          <p:nvPr>
            <p:ph idx="1"/>
          </p:nvPr>
        </p:nvSpPr>
        <p:spPr/>
        <p:txBody>
          <a:bodyPr anchor="t"/>
          <a:lstStyle/>
          <a:p>
            <a:r>
              <a:rPr lang="en-US" dirty="0"/>
              <a:t>What type of health disparity has </a:t>
            </a:r>
            <a:r>
              <a:rPr lang="en-US" dirty="0" smtClean="0"/>
              <a:t>Mr. Reyes experienced</a:t>
            </a:r>
            <a:r>
              <a:rPr lang="en-US" dirty="0"/>
              <a:t>?</a:t>
            </a:r>
          </a:p>
        </p:txBody>
      </p:sp>
      <p:sp>
        <p:nvSpPr>
          <p:cNvPr id="4" name="Text Placeholder 3">
            <a:extLst>
              <a:ext uri="{FF2B5EF4-FFF2-40B4-BE49-F238E27FC236}">
                <a16:creationId xmlns:a16="http://schemas.microsoft.com/office/drawing/2014/main" id="{982862D6-6805-4970-9709-D5A737AED870}"/>
              </a:ext>
            </a:extLst>
          </p:cNvPr>
          <p:cNvSpPr>
            <a:spLocks noGrp="1"/>
          </p:cNvSpPr>
          <p:nvPr>
            <p:ph type="body" sz="half" idx="2"/>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9784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322E-F3F7-4B85-8F15-AFA70A6F996E}"/>
              </a:ext>
            </a:extLst>
          </p:cNvPr>
          <p:cNvSpPr>
            <a:spLocks noGrp="1"/>
          </p:cNvSpPr>
          <p:nvPr>
            <p:ph type="title"/>
          </p:nvPr>
        </p:nvSpPr>
        <p:spPr/>
        <p:txBody>
          <a:bodyPr/>
          <a:lstStyle/>
          <a:p>
            <a:r>
              <a:rPr lang="en-US" dirty="0"/>
              <a:t>Health Disparities and Cultural Competence</a:t>
            </a:r>
          </a:p>
        </p:txBody>
      </p:sp>
      <p:sp>
        <p:nvSpPr>
          <p:cNvPr id="3" name="Content Placeholder 2">
            <a:extLst>
              <a:ext uri="{FF2B5EF4-FFF2-40B4-BE49-F238E27FC236}">
                <a16:creationId xmlns:a16="http://schemas.microsoft.com/office/drawing/2014/main" id="{DE189342-7B80-4CD7-80E9-5502346961D9}"/>
              </a:ext>
            </a:extLst>
          </p:cNvPr>
          <p:cNvSpPr>
            <a:spLocks noGrp="1"/>
          </p:cNvSpPr>
          <p:nvPr>
            <p:ph idx="1"/>
          </p:nvPr>
        </p:nvSpPr>
        <p:spPr/>
        <p:txBody>
          <a:bodyPr anchor="t">
            <a:normAutofit/>
          </a:bodyPr>
          <a:lstStyle/>
          <a:p>
            <a:r>
              <a:rPr lang="en-US" dirty="0" smtClean="0"/>
              <a:t>What </a:t>
            </a:r>
            <a:r>
              <a:rPr lang="en-US" dirty="0"/>
              <a:t>factors contributed to </a:t>
            </a:r>
            <a:r>
              <a:rPr lang="en-US" dirty="0" smtClean="0"/>
              <a:t>Mr. Reyes not receiving </a:t>
            </a:r>
            <a:r>
              <a:rPr lang="en-US" dirty="0"/>
              <a:t>the standard of care?</a:t>
            </a:r>
          </a:p>
          <a:p>
            <a:pPr marL="502920" lvl="1" indent="0">
              <a:buNone/>
            </a:pPr>
            <a:endParaRPr lang="en-US" dirty="0"/>
          </a:p>
          <a:p>
            <a:pPr lvl="1"/>
            <a:endParaRPr lang="en-US" dirty="0"/>
          </a:p>
        </p:txBody>
      </p:sp>
      <p:sp>
        <p:nvSpPr>
          <p:cNvPr id="4" name="Text Placeholder 3">
            <a:extLst>
              <a:ext uri="{FF2B5EF4-FFF2-40B4-BE49-F238E27FC236}">
                <a16:creationId xmlns:a16="http://schemas.microsoft.com/office/drawing/2014/main" id="{982862D6-6805-4970-9709-D5A737AED870}"/>
              </a:ext>
            </a:extLst>
          </p:cNvPr>
          <p:cNvSpPr>
            <a:spLocks noGrp="1"/>
          </p:cNvSpPr>
          <p:nvPr>
            <p:ph type="body" sz="half" idx="2"/>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2837009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322E-F3F7-4B85-8F15-AFA70A6F996E}"/>
              </a:ext>
            </a:extLst>
          </p:cNvPr>
          <p:cNvSpPr>
            <a:spLocks noGrp="1"/>
          </p:cNvSpPr>
          <p:nvPr>
            <p:ph type="title"/>
          </p:nvPr>
        </p:nvSpPr>
        <p:spPr/>
        <p:txBody>
          <a:bodyPr/>
          <a:lstStyle/>
          <a:p>
            <a:r>
              <a:rPr lang="en-US" dirty="0"/>
              <a:t>Health Disparities and Cultural Competence</a:t>
            </a:r>
          </a:p>
        </p:txBody>
      </p:sp>
      <p:sp>
        <p:nvSpPr>
          <p:cNvPr id="3" name="Content Placeholder 2">
            <a:extLst>
              <a:ext uri="{FF2B5EF4-FFF2-40B4-BE49-F238E27FC236}">
                <a16:creationId xmlns:a16="http://schemas.microsoft.com/office/drawing/2014/main" id="{DE189342-7B80-4CD7-80E9-5502346961D9}"/>
              </a:ext>
            </a:extLst>
          </p:cNvPr>
          <p:cNvSpPr>
            <a:spLocks noGrp="1"/>
          </p:cNvSpPr>
          <p:nvPr>
            <p:ph idx="1"/>
          </p:nvPr>
        </p:nvSpPr>
        <p:spPr/>
        <p:txBody>
          <a:bodyPr anchor="t">
            <a:normAutofit/>
          </a:bodyPr>
          <a:lstStyle/>
          <a:p>
            <a:r>
              <a:rPr lang="en-US" dirty="0" smtClean="0"/>
              <a:t>What </a:t>
            </a:r>
            <a:r>
              <a:rPr lang="en-US" dirty="0"/>
              <a:t>additional assessments should have been completed at this visit?</a:t>
            </a:r>
          </a:p>
          <a:p>
            <a:pPr marL="502920" lvl="1" indent="0">
              <a:buNone/>
            </a:pPr>
            <a:endParaRPr lang="en-US" dirty="0"/>
          </a:p>
          <a:p>
            <a:pPr lvl="1"/>
            <a:endParaRPr lang="en-US" dirty="0"/>
          </a:p>
        </p:txBody>
      </p:sp>
      <p:sp>
        <p:nvSpPr>
          <p:cNvPr id="4" name="Text Placeholder 3">
            <a:extLst>
              <a:ext uri="{FF2B5EF4-FFF2-40B4-BE49-F238E27FC236}">
                <a16:creationId xmlns:a16="http://schemas.microsoft.com/office/drawing/2014/main" id="{982862D6-6805-4970-9709-D5A737AED870}"/>
              </a:ext>
            </a:extLst>
          </p:cNvPr>
          <p:cNvSpPr>
            <a:spLocks noGrp="1"/>
          </p:cNvSpPr>
          <p:nvPr>
            <p:ph type="body" sz="half" idx="2"/>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©NURSINGCASESTUDIES.COM</a:t>
            </a:r>
            <a:endParaRPr lang="en-US" dirty="0"/>
          </a:p>
        </p:txBody>
      </p:sp>
    </p:spTree>
    <p:extLst>
      <p:ext uri="{BB962C8B-B14F-4D97-AF65-F5344CB8AC3E}">
        <p14:creationId xmlns:p14="http://schemas.microsoft.com/office/powerpoint/2010/main" val="3184175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562</TotalTime>
  <Words>1241</Words>
  <Application>Microsoft Office PowerPoint</Application>
  <PresentationFormat>Widescreen</PresentationFormat>
  <Paragraphs>134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Corbel</vt:lpstr>
      <vt:lpstr>Wingdings 2</vt:lpstr>
      <vt:lpstr>Frame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Health Disparities and Cultural Competence</vt:lpstr>
      <vt:lpstr>Communication</vt:lpstr>
      <vt:lpstr>Health Disparities and Cultural Competence</vt:lpstr>
      <vt:lpstr>Understandable Explanations</vt:lpstr>
      <vt:lpstr>Understandable Explanations</vt:lpstr>
      <vt:lpstr>Communication</vt:lpstr>
      <vt:lpstr>Communication</vt:lpstr>
      <vt:lpstr>Communication</vt:lpstr>
      <vt:lpstr>Communication</vt:lpstr>
      <vt:lpstr>Communicating With Peers</vt:lpstr>
      <vt:lpstr>Communicating With Peers</vt:lpstr>
      <vt:lpstr>Communicating With Peers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Disparities and Cultural Competence</dc:title>
  <dc:creator>Theresa</dc:creator>
  <cp:lastModifiedBy>Steckel Theresa - OUMC (INTERNET)</cp:lastModifiedBy>
  <cp:revision>50</cp:revision>
  <dcterms:created xsi:type="dcterms:W3CDTF">2018-05-19T16:52:05Z</dcterms:created>
  <dcterms:modified xsi:type="dcterms:W3CDTF">2018-11-18T22:53:27Z</dcterms:modified>
</cp:coreProperties>
</file>