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1"/>
  </p:notesMasterIdLst>
  <p:handoutMasterIdLst>
    <p:handoutMasterId r:id="rId42"/>
  </p:handoutMasterIdLst>
  <p:sldIdLst>
    <p:sldId id="256" r:id="rId2"/>
    <p:sldId id="257" r:id="rId3"/>
    <p:sldId id="276" r:id="rId4"/>
    <p:sldId id="279" r:id="rId5"/>
    <p:sldId id="278" r:id="rId6"/>
    <p:sldId id="258" r:id="rId7"/>
    <p:sldId id="260" r:id="rId8"/>
    <p:sldId id="282" r:id="rId9"/>
    <p:sldId id="313" r:id="rId10"/>
    <p:sldId id="284" r:id="rId11"/>
    <p:sldId id="311" r:id="rId12"/>
    <p:sldId id="297" r:id="rId13"/>
    <p:sldId id="285" r:id="rId14"/>
    <p:sldId id="263" r:id="rId15"/>
    <p:sldId id="287" r:id="rId16"/>
    <p:sldId id="286" r:id="rId17"/>
    <p:sldId id="288" r:id="rId18"/>
    <p:sldId id="281" r:id="rId19"/>
    <p:sldId id="264" r:id="rId20"/>
    <p:sldId id="290" r:id="rId21"/>
    <p:sldId id="289" r:id="rId22"/>
    <p:sldId id="303" r:id="rId23"/>
    <p:sldId id="308" r:id="rId24"/>
    <p:sldId id="309" r:id="rId25"/>
    <p:sldId id="310" r:id="rId26"/>
    <p:sldId id="305" r:id="rId27"/>
    <p:sldId id="265" r:id="rId28"/>
    <p:sldId id="291" r:id="rId29"/>
    <p:sldId id="295" r:id="rId30"/>
    <p:sldId id="292" r:id="rId31"/>
    <p:sldId id="296" r:id="rId32"/>
    <p:sldId id="299" r:id="rId33"/>
    <p:sldId id="270" r:id="rId34"/>
    <p:sldId id="271" r:id="rId35"/>
    <p:sldId id="300" r:id="rId36"/>
    <p:sldId id="301" r:id="rId37"/>
    <p:sldId id="272" r:id="rId38"/>
    <p:sldId id="315" r:id="rId39"/>
    <p:sldId id="302" r:id="rId40"/>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BCE3F6"/>
    <a:srgbClr val="C1E2F1"/>
    <a:srgbClr val="BCDBEA"/>
    <a:srgbClr val="BDCFE9"/>
    <a:srgbClr val="0000FF"/>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725"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AEE67-F240-4A68-B20E-DC39317803ED}" type="doc">
      <dgm:prSet loTypeId="urn:microsoft.com/office/officeart/2005/8/layout/hProcess9" loCatId="process" qsTypeId="urn:microsoft.com/office/officeart/2005/8/quickstyle/simple4" qsCatId="simple" csTypeId="urn:microsoft.com/office/officeart/2005/8/colors/colorful2" csCatId="colorful" phldr="1"/>
      <dgm:spPr/>
      <dgm:t>
        <a:bodyPr/>
        <a:lstStyle/>
        <a:p>
          <a:endParaRPr lang="en-US"/>
        </a:p>
      </dgm:t>
    </dgm:pt>
    <dgm:pt modelId="{EDFB9633-1257-415A-8EB2-83DF96147EF4}">
      <dgm:prSet/>
      <dgm:spPr/>
      <dgm:t>
        <a:bodyPr/>
        <a:lstStyle/>
        <a:p>
          <a:r>
            <a:rPr lang="en-US" baseline="0"/>
            <a:t>Practice SBAR:</a:t>
          </a:r>
          <a:endParaRPr lang="en-US"/>
        </a:p>
      </dgm:t>
    </dgm:pt>
    <dgm:pt modelId="{B636ABA9-EEA8-4F75-851D-EBE6A258446B}" type="parTrans" cxnId="{B9C05A16-4175-46CD-B83B-63667E9A542B}">
      <dgm:prSet/>
      <dgm:spPr/>
      <dgm:t>
        <a:bodyPr/>
        <a:lstStyle/>
        <a:p>
          <a:endParaRPr lang="en-US"/>
        </a:p>
      </dgm:t>
    </dgm:pt>
    <dgm:pt modelId="{D15976BC-9779-4A16-9D0C-5E1745B1AF96}" type="sibTrans" cxnId="{B9C05A16-4175-46CD-B83B-63667E9A542B}">
      <dgm:prSet/>
      <dgm:spPr/>
      <dgm:t>
        <a:bodyPr/>
        <a:lstStyle/>
        <a:p>
          <a:endParaRPr lang="en-US"/>
        </a:p>
      </dgm:t>
    </dgm:pt>
    <dgm:pt modelId="{A7B54D02-1084-40FC-8E8D-C5314D49B638}">
      <dgm:prSet custT="1"/>
      <dgm:spPr/>
      <dgm:t>
        <a:bodyPr/>
        <a:lstStyle/>
        <a:p>
          <a:r>
            <a:rPr lang="en-US" sz="1800" baseline="0" dirty="0"/>
            <a:t>S</a:t>
          </a:r>
        </a:p>
        <a:p>
          <a:r>
            <a:rPr lang="en-US" sz="1300" baseline="0" dirty="0"/>
            <a:t>SITUATION</a:t>
          </a:r>
          <a:endParaRPr lang="en-US" sz="1300" dirty="0"/>
        </a:p>
      </dgm:t>
    </dgm:pt>
    <dgm:pt modelId="{622EB2C5-86D5-4C35-AE33-CDBB7D53DA2E}" type="parTrans" cxnId="{265944AC-093D-417A-841C-9C7F6A981A6F}">
      <dgm:prSet/>
      <dgm:spPr/>
      <dgm:t>
        <a:bodyPr/>
        <a:lstStyle/>
        <a:p>
          <a:endParaRPr lang="en-US"/>
        </a:p>
      </dgm:t>
    </dgm:pt>
    <dgm:pt modelId="{BC7063D3-B273-45BB-B5CB-E1593B4F4CA8}" type="sibTrans" cxnId="{265944AC-093D-417A-841C-9C7F6A981A6F}">
      <dgm:prSet/>
      <dgm:spPr/>
      <dgm:t>
        <a:bodyPr/>
        <a:lstStyle/>
        <a:p>
          <a:endParaRPr lang="en-US"/>
        </a:p>
      </dgm:t>
    </dgm:pt>
    <dgm:pt modelId="{C99DB45C-A1FA-4B1B-A121-5C6B0A77E450}">
      <dgm:prSet custT="1"/>
      <dgm:spPr/>
      <dgm:t>
        <a:bodyPr/>
        <a:lstStyle/>
        <a:p>
          <a:r>
            <a:rPr lang="en-US" sz="1800" baseline="0" dirty="0"/>
            <a:t>B</a:t>
          </a:r>
        </a:p>
        <a:p>
          <a:r>
            <a:rPr lang="en-US" sz="1300" baseline="0" dirty="0"/>
            <a:t>BACKGROUND</a:t>
          </a:r>
          <a:endParaRPr lang="en-US" sz="1300" dirty="0"/>
        </a:p>
      </dgm:t>
    </dgm:pt>
    <dgm:pt modelId="{D9726FBB-8CC7-4011-94CB-E7D3FAEC5C28}" type="parTrans" cxnId="{C3E4A6B8-54EC-449E-A3FE-A20D7F138ACF}">
      <dgm:prSet/>
      <dgm:spPr/>
      <dgm:t>
        <a:bodyPr/>
        <a:lstStyle/>
        <a:p>
          <a:endParaRPr lang="en-US"/>
        </a:p>
      </dgm:t>
    </dgm:pt>
    <dgm:pt modelId="{4834EF89-F4FE-4A89-AC64-EBA9E0D65044}" type="sibTrans" cxnId="{C3E4A6B8-54EC-449E-A3FE-A20D7F138ACF}">
      <dgm:prSet/>
      <dgm:spPr/>
      <dgm:t>
        <a:bodyPr/>
        <a:lstStyle/>
        <a:p>
          <a:endParaRPr lang="en-US"/>
        </a:p>
      </dgm:t>
    </dgm:pt>
    <dgm:pt modelId="{237DB17E-3816-4982-8E7C-FA652F647BC7}">
      <dgm:prSet custT="1"/>
      <dgm:spPr/>
      <dgm:t>
        <a:bodyPr/>
        <a:lstStyle/>
        <a:p>
          <a:r>
            <a:rPr lang="en-US" sz="1800" baseline="0" dirty="0"/>
            <a:t>A</a:t>
          </a:r>
        </a:p>
        <a:p>
          <a:r>
            <a:rPr lang="en-US" sz="1300" baseline="0" dirty="0"/>
            <a:t>ASSESSMENT</a:t>
          </a:r>
          <a:endParaRPr lang="en-US" sz="1300" dirty="0"/>
        </a:p>
      </dgm:t>
    </dgm:pt>
    <dgm:pt modelId="{F0FA2EC0-B441-4A12-9E56-1498AA8E675C}" type="parTrans" cxnId="{BD93E1B6-B906-4A34-9761-752DE6E2F17B}">
      <dgm:prSet/>
      <dgm:spPr/>
      <dgm:t>
        <a:bodyPr/>
        <a:lstStyle/>
        <a:p>
          <a:endParaRPr lang="en-US"/>
        </a:p>
      </dgm:t>
    </dgm:pt>
    <dgm:pt modelId="{60B2E98B-7CB1-479D-AFCE-F4EFE8E321EA}" type="sibTrans" cxnId="{BD93E1B6-B906-4A34-9761-752DE6E2F17B}">
      <dgm:prSet/>
      <dgm:spPr/>
      <dgm:t>
        <a:bodyPr/>
        <a:lstStyle/>
        <a:p>
          <a:endParaRPr lang="en-US"/>
        </a:p>
      </dgm:t>
    </dgm:pt>
    <dgm:pt modelId="{EF33BE52-1345-4E14-8EBC-81D34A07DD4A}">
      <dgm:prSet custT="1"/>
      <dgm:spPr/>
      <dgm:t>
        <a:bodyPr/>
        <a:lstStyle/>
        <a:p>
          <a:r>
            <a:rPr lang="en-US" sz="1800" baseline="0" dirty="0"/>
            <a:t>R</a:t>
          </a:r>
        </a:p>
        <a:p>
          <a:r>
            <a:rPr lang="en-US" sz="1400" baseline="0" dirty="0"/>
            <a:t>RECOMMENDATION</a:t>
          </a:r>
          <a:endParaRPr lang="en-US" sz="1400" dirty="0"/>
        </a:p>
      </dgm:t>
    </dgm:pt>
    <dgm:pt modelId="{6CCA8BFD-D1F7-4258-9999-359F8BA8623A}" type="parTrans" cxnId="{1F18F11E-89F7-42E5-AB3E-7B8BC82A9B93}">
      <dgm:prSet/>
      <dgm:spPr/>
      <dgm:t>
        <a:bodyPr/>
        <a:lstStyle/>
        <a:p>
          <a:endParaRPr lang="en-US"/>
        </a:p>
      </dgm:t>
    </dgm:pt>
    <dgm:pt modelId="{16B224C7-C1A0-4474-955E-FDBB4C299927}" type="sibTrans" cxnId="{1F18F11E-89F7-42E5-AB3E-7B8BC82A9B93}">
      <dgm:prSet/>
      <dgm:spPr/>
      <dgm:t>
        <a:bodyPr/>
        <a:lstStyle/>
        <a:p>
          <a:endParaRPr lang="en-US"/>
        </a:p>
      </dgm:t>
    </dgm:pt>
    <dgm:pt modelId="{23AB01A6-5DB0-4CD7-B935-F6BAE8F493CA}" type="pres">
      <dgm:prSet presAssocID="{558AEE67-F240-4A68-B20E-DC39317803ED}" presName="CompostProcess" presStyleCnt="0">
        <dgm:presLayoutVars>
          <dgm:dir/>
          <dgm:resizeHandles val="exact"/>
        </dgm:presLayoutVars>
      </dgm:prSet>
      <dgm:spPr/>
    </dgm:pt>
    <dgm:pt modelId="{2A11C114-6F44-42F1-A448-18A4DC6BEBCF}" type="pres">
      <dgm:prSet presAssocID="{558AEE67-F240-4A68-B20E-DC39317803ED}" presName="arrow" presStyleLbl="bgShp" presStyleIdx="0" presStyleCnt="1"/>
      <dgm:spPr/>
    </dgm:pt>
    <dgm:pt modelId="{8A486513-3A0D-4CCC-9C1B-131151C07446}" type="pres">
      <dgm:prSet presAssocID="{558AEE67-F240-4A68-B20E-DC39317803ED}" presName="linearProcess" presStyleCnt="0"/>
      <dgm:spPr/>
    </dgm:pt>
    <dgm:pt modelId="{506D46CB-D7D0-4A5F-9A20-5FDAC532F094}" type="pres">
      <dgm:prSet presAssocID="{EDFB9633-1257-415A-8EB2-83DF96147EF4}" presName="textNode" presStyleLbl="node1" presStyleIdx="0" presStyleCnt="5">
        <dgm:presLayoutVars>
          <dgm:bulletEnabled val="1"/>
        </dgm:presLayoutVars>
      </dgm:prSet>
      <dgm:spPr/>
    </dgm:pt>
    <dgm:pt modelId="{3BE93E56-E381-437E-8555-B493F5330A5E}" type="pres">
      <dgm:prSet presAssocID="{D15976BC-9779-4A16-9D0C-5E1745B1AF96}" presName="sibTrans" presStyleCnt="0"/>
      <dgm:spPr/>
    </dgm:pt>
    <dgm:pt modelId="{988F9634-1B4B-422E-BDD5-2B5AFE13EFD0}" type="pres">
      <dgm:prSet presAssocID="{A7B54D02-1084-40FC-8E8D-C5314D49B638}" presName="textNode" presStyleLbl="node1" presStyleIdx="1" presStyleCnt="5">
        <dgm:presLayoutVars>
          <dgm:bulletEnabled val="1"/>
        </dgm:presLayoutVars>
      </dgm:prSet>
      <dgm:spPr/>
    </dgm:pt>
    <dgm:pt modelId="{08DB2B19-2F2D-4243-B40C-1C19A09EB2D4}" type="pres">
      <dgm:prSet presAssocID="{BC7063D3-B273-45BB-B5CB-E1593B4F4CA8}" presName="sibTrans" presStyleCnt="0"/>
      <dgm:spPr/>
    </dgm:pt>
    <dgm:pt modelId="{6CD49924-BD74-43E7-83CA-A41D99C0228F}" type="pres">
      <dgm:prSet presAssocID="{C99DB45C-A1FA-4B1B-A121-5C6B0A77E450}" presName="textNode" presStyleLbl="node1" presStyleIdx="2" presStyleCnt="5">
        <dgm:presLayoutVars>
          <dgm:bulletEnabled val="1"/>
        </dgm:presLayoutVars>
      </dgm:prSet>
      <dgm:spPr/>
    </dgm:pt>
    <dgm:pt modelId="{2C2EF547-AC47-46EA-A262-B1F6EBEA0449}" type="pres">
      <dgm:prSet presAssocID="{4834EF89-F4FE-4A89-AC64-EBA9E0D65044}" presName="sibTrans" presStyleCnt="0"/>
      <dgm:spPr/>
    </dgm:pt>
    <dgm:pt modelId="{AEF2FCBD-4664-42BC-8BCF-FEB4F23016F4}" type="pres">
      <dgm:prSet presAssocID="{237DB17E-3816-4982-8E7C-FA652F647BC7}" presName="textNode" presStyleLbl="node1" presStyleIdx="3" presStyleCnt="5">
        <dgm:presLayoutVars>
          <dgm:bulletEnabled val="1"/>
        </dgm:presLayoutVars>
      </dgm:prSet>
      <dgm:spPr/>
    </dgm:pt>
    <dgm:pt modelId="{29A748BE-B313-4D10-8AA9-A318FB0695F1}" type="pres">
      <dgm:prSet presAssocID="{60B2E98B-7CB1-479D-AFCE-F4EFE8E321EA}" presName="sibTrans" presStyleCnt="0"/>
      <dgm:spPr/>
    </dgm:pt>
    <dgm:pt modelId="{DC97003A-2739-4527-9A3B-8938419B2922}" type="pres">
      <dgm:prSet presAssocID="{EF33BE52-1345-4E14-8EBC-81D34A07DD4A}" presName="textNode" presStyleLbl="node1" presStyleIdx="4" presStyleCnt="5">
        <dgm:presLayoutVars>
          <dgm:bulletEnabled val="1"/>
        </dgm:presLayoutVars>
      </dgm:prSet>
      <dgm:spPr/>
    </dgm:pt>
  </dgm:ptLst>
  <dgm:cxnLst>
    <dgm:cxn modelId="{F4A80A14-BE21-4D3B-A9F7-D0804D355A97}" type="presOf" srcId="{558AEE67-F240-4A68-B20E-DC39317803ED}" destId="{23AB01A6-5DB0-4CD7-B935-F6BAE8F493CA}" srcOrd="0" destOrd="0" presId="urn:microsoft.com/office/officeart/2005/8/layout/hProcess9"/>
    <dgm:cxn modelId="{B9C05A16-4175-46CD-B83B-63667E9A542B}" srcId="{558AEE67-F240-4A68-B20E-DC39317803ED}" destId="{EDFB9633-1257-415A-8EB2-83DF96147EF4}" srcOrd="0" destOrd="0" parTransId="{B636ABA9-EEA8-4F75-851D-EBE6A258446B}" sibTransId="{D15976BC-9779-4A16-9D0C-5E1745B1AF96}"/>
    <dgm:cxn modelId="{1F18F11E-89F7-42E5-AB3E-7B8BC82A9B93}" srcId="{558AEE67-F240-4A68-B20E-DC39317803ED}" destId="{EF33BE52-1345-4E14-8EBC-81D34A07DD4A}" srcOrd="4" destOrd="0" parTransId="{6CCA8BFD-D1F7-4258-9999-359F8BA8623A}" sibTransId="{16B224C7-C1A0-4474-955E-FDBB4C299927}"/>
    <dgm:cxn modelId="{A7129739-1326-4E3D-91C3-824004B4BFB2}" type="presOf" srcId="{EDFB9633-1257-415A-8EB2-83DF96147EF4}" destId="{506D46CB-D7D0-4A5F-9A20-5FDAC532F094}" srcOrd="0" destOrd="0" presId="urn:microsoft.com/office/officeart/2005/8/layout/hProcess9"/>
    <dgm:cxn modelId="{51BA265F-BEB2-45DB-8FD1-2F64F82606B8}" type="presOf" srcId="{A7B54D02-1084-40FC-8E8D-C5314D49B638}" destId="{988F9634-1B4B-422E-BDD5-2B5AFE13EFD0}" srcOrd="0" destOrd="0" presId="urn:microsoft.com/office/officeart/2005/8/layout/hProcess9"/>
    <dgm:cxn modelId="{D6588F45-7467-4828-88D0-750A0AD91D88}" type="presOf" srcId="{EF33BE52-1345-4E14-8EBC-81D34A07DD4A}" destId="{DC97003A-2739-4527-9A3B-8938419B2922}" srcOrd="0" destOrd="0" presId="urn:microsoft.com/office/officeart/2005/8/layout/hProcess9"/>
    <dgm:cxn modelId="{274B037C-CC0C-4B0E-912B-939D01D5226B}" type="presOf" srcId="{C99DB45C-A1FA-4B1B-A121-5C6B0A77E450}" destId="{6CD49924-BD74-43E7-83CA-A41D99C0228F}" srcOrd="0" destOrd="0" presId="urn:microsoft.com/office/officeart/2005/8/layout/hProcess9"/>
    <dgm:cxn modelId="{D79F9E9D-3A8B-4B71-BDFA-3FB82DDC948B}" type="presOf" srcId="{237DB17E-3816-4982-8E7C-FA652F647BC7}" destId="{AEF2FCBD-4664-42BC-8BCF-FEB4F23016F4}" srcOrd="0" destOrd="0" presId="urn:microsoft.com/office/officeart/2005/8/layout/hProcess9"/>
    <dgm:cxn modelId="{265944AC-093D-417A-841C-9C7F6A981A6F}" srcId="{558AEE67-F240-4A68-B20E-DC39317803ED}" destId="{A7B54D02-1084-40FC-8E8D-C5314D49B638}" srcOrd="1" destOrd="0" parTransId="{622EB2C5-86D5-4C35-AE33-CDBB7D53DA2E}" sibTransId="{BC7063D3-B273-45BB-B5CB-E1593B4F4CA8}"/>
    <dgm:cxn modelId="{BD93E1B6-B906-4A34-9761-752DE6E2F17B}" srcId="{558AEE67-F240-4A68-B20E-DC39317803ED}" destId="{237DB17E-3816-4982-8E7C-FA652F647BC7}" srcOrd="3" destOrd="0" parTransId="{F0FA2EC0-B441-4A12-9E56-1498AA8E675C}" sibTransId="{60B2E98B-7CB1-479D-AFCE-F4EFE8E321EA}"/>
    <dgm:cxn modelId="{C3E4A6B8-54EC-449E-A3FE-A20D7F138ACF}" srcId="{558AEE67-F240-4A68-B20E-DC39317803ED}" destId="{C99DB45C-A1FA-4B1B-A121-5C6B0A77E450}" srcOrd="2" destOrd="0" parTransId="{D9726FBB-8CC7-4011-94CB-E7D3FAEC5C28}" sibTransId="{4834EF89-F4FE-4A89-AC64-EBA9E0D65044}"/>
    <dgm:cxn modelId="{0E12B357-7DD7-4CDA-AC50-8BB4D280AD12}" type="presParOf" srcId="{23AB01A6-5DB0-4CD7-B935-F6BAE8F493CA}" destId="{2A11C114-6F44-42F1-A448-18A4DC6BEBCF}" srcOrd="0" destOrd="0" presId="urn:microsoft.com/office/officeart/2005/8/layout/hProcess9"/>
    <dgm:cxn modelId="{5E4C8784-3988-4E18-96DB-D81DE499D77C}" type="presParOf" srcId="{23AB01A6-5DB0-4CD7-B935-F6BAE8F493CA}" destId="{8A486513-3A0D-4CCC-9C1B-131151C07446}" srcOrd="1" destOrd="0" presId="urn:microsoft.com/office/officeart/2005/8/layout/hProcess9"/>
    <dgm:cxn modelId="{1E15E883-2849-4603-9F11-1D9219A05102}" type="presParOf" srcId="{8A486513-3A0D-4CCC-9C1B-131151C07446}" destId="{506D46CB-D7D0-4A5F-9A20-5FDAC532F094}" srcOrd="0" destOrd="0" presId="urn:microsoft.com/office/officeart/2005/8/layout/hProcess9"/>
    <dgm:cxn modelId="{C50AF7B1-9656-451E-9471-B870498D0C3B}" type="presParOf" srcId="{8A486513-3A0D-4CCC-9C1B-131151C07446}" destId="{3BE93E56-E381-437E-8555-B493F5330A5E}" srcOrd="1" destOrd="0" presId="urn:microsoft.com/office/officeart/2005/8/layout/hProcess9"/>
    <dgm:cxn modelId="{F8E0479D-615D-441B-9060-753FC0B96587}" type="presParOf" srcId="{8A486513-3A0D-4CCC-9C1B-131151C07446}" destId="{988F9634-1B4B-422E-BDD5-2B5AFE13EFD0}" srcOrd="2" destOrd="0" presId="urn:microsoft.com/office/officeart/2005/8/layout/hProcess9"/>
    <dgm:cxn modelId="{67235B97-8FA9-42F6-B53F-14466AFE1A31}" type="presParOf" srcId="{8A486513-3A0D-4CCC-9C1B-131151C07446}" destId="{08DB2B19-2F2D-4243-B40C-1C19A09EB2D4}" srcOrd="3" destOrd="0" presId="urn:microsoft.com/office/officeart/2005/8/layout/hProcess9"/>
    <dgm:cxn modelId="{0350D6CC-FB4A-4844-B7C1-11A3123272C7}" type="presParOf" srcId="{8A486513-3A0D-4CCC-9C1B-131151C07446}" destId="{6CD49924-BD74-43E7-83CA-A41D99C0228F}" srcOrd="4" destOrd="0" presId="urn:microsoft.com/office/officeart/2005/8/layout/hProcess9"/>
    <dgm:cxn modelId="{C5F4AB66-EA2A-4629-9E20-629B8F066FB0}" type="presParOf" srcId="{8A486513-3A0D-4CCC-9C1B-131151C07446}" destId="{2C2EF547-AC47-46EA-A262-B1F6EBEA0449}" srcOrd="5" destOrd="0" presId="urn:microsoft.com/office/officeart/2005/8/layout/hProcess9"/>
    <dgm:cxn modelId="{D2AF90E5-5EF4-45D3-86AB-25126D53477B}" type="presParOf" srcId="{8A486513-3A0D-4CCC-9C1B-131151C07446}" destId="{AEF2FCBD-4664-42BC-8BCF-FEB4F23016F4}" srcOrd="6" destOrd="0" presId="urn:microsoft.com/office/officeart/2005/8/layout/hProcess9"/>
    <dgm:cxn modelId="{C71F7494-6745-4D2A-8887-60CF3A323D91}" type="presParOf" srcId="{8A486513-3A0D-4CCC-9C1B-131151C07446}" destId="{29A748BE-B313-4D10-8AA9-A318FB0695F1}" srcOrd="7" destOrd="0" presId="urn:microsoft.com/office/officeart/2005/8/layout/hProcess9"/>
    <dgm:cxn modelId="{B8E9DDB6-D492-4FDA-9429-E554859BE586}" type="presParOf" srcId="{8A486513-3A0D-4CCC-9C1B-131151C07446}" destId="{DC97003A-2739-4527-9A3B-8938419B2922}"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1C114-6F44-42F1-A448-18A4DC6BEBCF}">
      <dsp:nvSpPr>
        <dsp:cNvPr id="0" name=""/>
        <dsp:cNvSpPr/>
      </dsp:nvSpPr>
      <dsp:spPr>
        <a:xfrm>
          <a:off x="690086" y="0"/>
          <a:ext cx="7820977" cy="3039650"/>
        </a:xfrm>
        <a:prstGeom prst="rightArrow">
          <a:avLst/>
        </a:prstGeom>
        <a:solidFill>
          <a:schemeClr val="accent2">
            <a:tint val="40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506D46CB-D7D0-4A5F-9A20-5FDAC532F094}">
      <dsp:nvSpPr>
        <dsp:cNvPr id="0" name=""/>
        <dsp:cNvSpPr/>
      </dsp:nvSpPr>
      <dsp:spPr>
        <a:xfrm>
          <a:off x="112" y="911895"/>
          <a:ext cx="1722295" cy="121586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baseline="0"/>
            <a:t>Practice SBAR:</a:t>
          </a:r>
          <a:endParaRPr lang="en-US" sz="3300" kern="1200"/>
        </a:p>
      </dsp:txBody>
      <dsp:txXfrm>
        <a:off x="59465" y="971248"/>
        <a:ext cx="1603589" cy="1097154"/>
      </dsp:txXfrm>
    </dsp:sp>
    <dsp:sp modelId="{988F9634-1B4B-422E-BDD5-2B5AFE13EFD0}">
      <dsp:nvSpPr>
        <dsp:cNvPr id="0" name=""/>
        <dsp:cNvSpPr/>
      </dsp:nvSpPr>
      <dsp:spPr>
        <a:xfrm>
          <a:off x="1869769" y="911895"/>
          <a:ext cx="1722295" cy="1215860"/>
        </a:xfrm>
        <a:prstGeom prst="roundRect">
          <a:avLst/>
        </a:prstGeom>
        <a:gradFill rotWithShape="0">
          <a:gsLst>
            <a:gs pos="0">
              <a:schemeClr val="accent2">
                <a:hueOff val="-590236"/>
                <a:satOff val="-5383"/>
                <a:lumOff val="-980"/>
                <a:alphaOff val="0"/>
                <a:tint val="94000"/>
                <a:satMod val="100000"/>
                <a:lumMod val="108000"/>
              </a:schemeClr>
            </a:gs>
            <a:gs pos="50000">
              <a:schemeClr val="accent2">
                <a:hueOff val="-590236"/>
                <a:satOff val="-5383"/>
                <a:lumOff val="-980"/>
                <a:alphaOff val="0"/>
                <a:tint val="98000"/>
                <a:shade val="100000"/>
                <a:satMod val="100000"/>
                <a:lumMod val="100000"/>
              </a:schemeClr>
            </a:gs>
            <a:gs pos="100000">
              <a:schemeClr val="accent2">
                <a:hueOff val="-590236"/>
                <a:satOff val="-5383"/>
                <a:lumOff val="-98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S</a:t>
          </a:r>
        </a:p>
        <a:p>
          <a:pPr marL="0" lvl="0" indent="0" algn="ctr" defTabSz="800100">
            <a:lnSpc>
              <a:spcPct val="90000"/>
            </a:lnSpc>
            <a:spcBef>
              <a:spcPct val="0"/>
            </a:spcBef>
            <a:spcAft>
              <a:spcPct val="35000"/>
            </a:spcAft>
            <a:buNone/>
          </a:pPr>
          <a:r>
            <a:rPr lang="en-US" sz="1300" kern="1200" baseline="0" dirty="0"/>
            <a:t>SITUATION</a:t>
          </a:r>
          <a:endParaRPr lang="en-US" sz="1300" kern="1200" dirty="0"/>
        </a:p>
      </dsp:txBody>
      <dsp:txXfrm>
        <a:off x="1929122" y="971248"/>
        <a:ext cx="1603589" cy="1097154"/>
      </dsp:txXfrm>
    </dsp:sp>
    <dsp:sp modelId="{6CD49924-BD74-43E7-83CA-A41D99C0228F}">
      <dsp:nvSpPr>
        <dsp:cNvPr id="0" name=""/>
        <dsp:cNvSpPr/>
      </dsp:nvSpPr>
      <dsp:spPr>
        <a:xfrm>
          <a:off x="3739427" y="911895"/>
          <a:ext cx="1722295" cy="1215860"/>
        </a:xfrm>
        <a:prstGeom prst="roundRect">
          <a:avLst/>
        </a:prstGeom>
        <a:gradFill rotWithShape="0">
          <a:gsLst>
            <a:gs pos="0">
              <a:schemeClr val="accent2">
                <a:hueOff val="-1180472"/>
                <a:satOff val="-10766"/>
                <a:lumOff val="-1961"/>
                <a:alphaOff val="0"/>
                <a:tint val="94000"/>
                <a:satMod val="100000"/>
                <a:lumMod val="108000"/>
              </a:schemeClr>
            </a:gs>
            <a:gs pos="50000">
              <a:schemeClr val="accent2">
                <a:hueOff val="-1180472"/>
                <a:satOff val="-10766"/>
                <a:lumOff val="-1961"/>
                <a:alphaOff val="0"/>
                <a:tint val="98000"/>
                <a:shade val="100000"/>
                <a:satMod val="100000"/>
                <a:lumMod val="100000"/>
              </a:schemeClr>
            </a:gs>
            <a:gs pos="100000">
              <a:schemeClr val="accent2">
                <a:hueOff val="-1180472"/>
                <a:satOff val="-10766"/>
                <a:lumOff val="-196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B</a:t>
          </a:r>
        </a:p>
        <a:p>
          <a:pPr marL="0" lvl="0" indent="0" algn="ctr" defTabSz="800100">
            <a:lnSpc>
              <a:spcPct val="90000"/>
            </a:lnSpc>
            <a:spcBef>
              <a:spcPct val="0"/>
            </a:spcBef>
            <a:spcAft>
              <a:spcPct val="35000"/>
            </a:spcAft>
            <a:buNone/>
          </a:pPr>
          <a:r>
            <a:rPr lang="en-US" sz="1300" kern="1200" baseline="0" dirty="0"/>
            <a:t>BACKGROUND</a:t>
          </a:r>
          <a:endParaRPr lang="en-US" sz="1300" kern="1200" dirty="0"/>
        </a:p>
      </dsp:txBody>
      <dsp:txXfrm>
        <a:off x="3798780" y="971248"/>
        <a:ext cx="1603589" cy="1097154"/>
      </dsp:txXfrm>
    </dsp:sp>
    <dsp:sp modelId="{AEF2FCBD-4664-42BC-8BCF-FEB4F23016F4}">
      <dsp:nvSpPr>
        <dsp:cNvPr id="0" name=""/>
        <dsp:cNvSpPr/>
      </dsp:nvSpPr>
      <dsp:spPr>
        <a:xfrm>
          <a:off x="5609084" y="911895"/>
          <a:ext cx="1722295" cy="1215860"/>
        </a:xfrm>
        <a:prstGeom prst="roundRect">
          <a:avLst/>
        </a:prstGeom>
        <a:gradFill rotWithShape="0">
          <a:gsLst>
            <a:gs pos="0">
              <a:schemeClr val="accent2">
                <a:hueOff val="-1770708"/>
                <a:satOff val="-16148"/>
                <a:lumOff val="-2941"/>
                <a:alphaOff val="0"/>
                <a:tint val="94000"/>
                <a:satMod val="100000"/>
                <a:lumMod val="108000"/>
              </a:schemeClr>
            </a:gs>
            <a:gs pos="50000">
              <a:schemeClr val="accent2">
                <a:hueOff val="-1770708"/>
                <a:satOff val="-16148"/>
                <a:lumOff val="-2941"/>
                <a:alphaOff val="0"/>
                <a:tint val="98000"/>
                <a:shade val="100000"/>
                <a:satMod val="100000"/>
                <a:lumMod val="100000"/>
              </a:schemeClr>
            </a:gs>
            <a:gs pos="100000">
              <a:schemeClr val="accent2">
                <a:hueOff val="-1770708"/>
                <a:satOff val="-16148"/>
                <a:lumOff val="-29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A</a:t>
          </a:r>
        </a:p>
        <a:p>
          <a:pPr marL="0" lvl="0" indent="0" algn="ctr" defTabSz="800100">
            <a:lnSpc>
              <a:spcPct val="90000"/>
            </a:lnSpc>
            <a:spcBef>
              <a:spcPct val="0"/>
            </a:spcBef>
            <a:spcAft>
              <a:spcPct val="35000"/>
            </a:spcAft>
            <a:buNone/>
          </a:pPr>
          <a:r>
            <a:rPr lang="en-US" sz="1300" kern="1200" baseline="0" dirty="0"/>
            <a:t>ASSESSMENT</a:t>
          </a:r>
          <a:endParaRPr lang="en-US" sz="1300" kern="1200" dirty="0"/>
        </a:p>
      </dsp:txBody>
      <dsp:txXfrm>
        <a:off x="5668437" y="971248"/>
        <a:ext cx="1603589" cy="1097154"/>
      </dsp:txXfrm>
    </dsp:sp>
    <dsp:sp modelId="{DC97003A-2739-4527-9A3B-8938419B2922}">
      <dsp:nvSpPr>
        <dsp:cNvPr id="0" name=""/>
        <dsp:cNvSpPr/>
      </dsp:nvSpPr>
      <dsp:spPr>
        <a:xfrm>
          <a:off x="7478742" y="911895"/>
          <a:ext cx="1722295" cy="1215860"/>
        </a:xfrm>
        <a:prstGeom prst="roundRect">
          <a:avLst/>
        </a:prstGeom>
        <a:gradFill rotWithShape="0">
          <a:gsLst>
            <a:gs pos="0">
              <a:schemeClr val="accent2">
                <a:hueOff val="-2360944"/>
                <a:satOff val="-21531"/>
                <a:lumOff val="-3922"/>
                <a:alphaOff val="0"/>
                <a:tint val="94000"/>
                <a:satMod val="100000"/>
                <a:lumMod val="108000"/>
              </a:schemeClr>
            </a:gs>
            <a:gs pos="50000">
              <a:schemeClr val="accent2">
                <a:hueOff val="-2360944"/>
                <a:satOff val="-21531"/>
                <a:lumOff val="-3922"/>
                <a:alphaOff val="0"/>
                <a:tint val="98000"/>
                <a:shade val="100000"/>
                <a:satMod val="100000"/>
                <a:lumMod val="100000"/>
              </a:schemeClr>
            </a:gs>
            <a:gs pos="100000">
              <a:schemeClr val="accent2">
                <a:hueOff val="-2360944"/>
                <a:satOff val="-21531"/>
                <a:lumOff val="-392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R</a:t>
          </a:r>
        </a:p>
        <a:p>
          <a:pPr marL="0" lvl="0" indent="0" algn="ctr" defTabSz="800100">
            <a:lnSpc>
              <a:spcPct val="90000"/>
            </a:lnSpc>
            <a:spcBef>
              <a:spcPct val="0"/>
            </a:spcBef>
            <a:spcAft>
              <a:spcPct val="35000"/>
            </a:spcAft>
            <a:buNone/>
          </a:pPr>
          <a:r>
            <a:rPr lang="en-US" sz="1400" kern="1200" baseline="0" dirty="0"/>
            <a:t>RECOMMENDATION</a:t>
          </a:r>
          <a:endParaRPr lang="en-US" sz="1400" kern="1200" dirty="0"/>
        </a:p>
      </dsp:txBody>
      <dsp:txXfrm>
        <a:off x="7538095" y="971248"/>
        <a:ext cx="1603589" cy="10971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59DF7-1EA3-4118-89FF-E539F8599001}"/>
              </a:ext>
            </a:extLst>
          </p:cNvPr>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5C2E5C-3D6E-415A-9A9C-4E115B5E51C6}"/>
              </a:ext>
            </a:extLst>
          </p:cNvPr>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96E144F4-65AB-4116-9A22-065CA375EE63}" type="datetimeFigureOut">
              <a:rPr lang="en-US" smtClean="0"/>
              <a:t>12/15/2018</a:t>
            </a:fld>
            <a:endParaRPr lang="en-US"/>
          </a:p>
        </p:txBody>
      </p:sp>
      <p:sp>
        <p:nvSpPr>
          <p:cNvPr id="4" name="Footer Placeholder 3">
            <a:extLst>
              <a:ext uri="{FF2B5EF4-FFF2-40B4-BE49-F238E27FC236}">
                <a16:creationId xmlns:a16="http://schemas.microsoft.com/office/drawing/2014/main" id="{0E6837BF-9C7F-471C-AA8E-9407CC7DE3E9}"/>
              </a:ext>
            </a:extLst>
          </p:cNvPr>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78A988-E14A-4D76-9BEB-65DC41BB430F}"/>
              </a:ext>
            </a:extLst>
          </p:cNvPr>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5C3D2108-4BCC-4C29-8408-396A0093D419}" type="slidenum">
              <a:rPr lang="en-US" smtClean="0"/>
              <a:t>‹#›</a:t>
            </a:fld>
            <a:endParaRPr lang="en-US"/>
          </a:p>
        </p:txBody>
      </p:sp>
    </p:spTree>
    <p:extLst>
      <p:ext uri="{BB962C8B-B14F-4D97-AF65-F5344CB8AC3E}">
        <p14:creationId xmlns:p14="http://schemas.microsoft.com/office/powerpoint/2010/main" val="2878670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F4DFE8B-BFE9-4586-AB19-2D6C64FF1618}" type="datetimeFigureOut">
              <a:rPr lang="en-US" smtClean="0"/>
              <a:t>12/15/2018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628B8B83-6FCA-4E54-BD53-F1BB43A91B04}" type="slidenum">
              <a:rPr lang="en-US" smtClean="0"/>
              <a:t>‹#›</a:t>
            </a:fld>
            <a:endParaRPr lang="en-US"/>
          </a:p>
        </p:txBody>
      </p:sp>
    </p:spTree>
    <p:extLst>
      <p:ext uri="{BB962C8B-B14F-4D97-AF65-F5344CB8AC3E}">
        <p14:creationId xmlns:p14="http://schemas.microsoft.com/office/powerpoint/2010/main" val="3662266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EF9208-D0E7-413A-9269-7B7F54C07DC1}" type="datetime1">
              <a:rPr lang="en-US" smtClean="0"/>
              <a:t>12/15/2018</a:t>
            </a:fld>
            <a:endParaRPr lang="en-US" dirty="0"/>
          </a:p>
        </p:txBody>
      </p:sp>
      <p:sp>
        <p:nvSpPr>
          <p:cNvPr id="5" name="Footer Placeholder 4"/>
          <p:cNvSpPr>
            <a:spLocks noGrp="1"/>
          </p:cNvSpPr>
          <p:nvPr>
            <p:ph type="ftr" sz="quarter" idx="11"/>
          </p:nvPr>
        </p:nvSpPr>
        <p:spPr/>
        <p:txBody>
          <a:bodyPr/>
          <a:lstStyle/>
          <a:p>
            <a:r>
              <a:rPr lang="en-US"/>
              <a:t>©NURSINGCASESTUDIES.COM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076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471500-FA7B-4F7D-9577-5016E2BD88FA}" type="datetime1">
              <a:rPr lang="en-US" smtClean="0"/>
              <a:t>12/15/2018</a:t>
            </a:fld>
            <a:endParaRPr lang="en-US" dirty="0"/>
          </a:p>
        </p:txBody>
      </p:sp>
      <p:sp>
        <p:nvSpPr>
          <p:cNvPr id="6" name="Footer Placeholder 5"/>
          <p:cNvSpPr>
            <a:spLocks noGrp="1"/>
          </p:cNvSpPr>
          <p:nvPr>
            <p:ph type="ftr" sz="quarter" idx="11"/>
          </p:nvPr>
        </p:nvSpPr>
        <p:spPr/>
        <p:txBody>
          <a:bodyPr/>
          <a:lstStyle/>
          <a:p>
            <a:r>
              <a:rPr lang="en-US"/>
              <a:t>©NURSINGCASESTUDIES.COM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158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7E3E3-5A1C-413F-A4DD-CC368409090D}" type="datetime1">
              <a:rPr lang="en-US" smtClean="0"/>
              <a:t>12/15/2018</a:t>
            </a:fld>
            <a:endParaRPr lang="en-US" dirty="0"/>
          </a:p>
        </p:txBody>
      </p:sp>
      <p:sp>
        <p:nvSpPr>
          <p:cNvPr id="6" name="Footer Placeholder 5"/>
          <p:cNvSpPr>
            <a:spLocks noGrp="1"/>
          </p:cNvSpPr>
          <p:nvPr>
            <p:ph type="ftr" sz="quarter" idx="11"/>
          </p:nvPr>
        </p:nvSpPr>
        <p:spPr/>
        <p:txBody>
          <a:bodyPr/>
          <a:lstStyle/>
          <a:p>
            <a:r>
              <a:rPr lang="en-US"/>
              <a:t>©NURSINGCASESTUDIES.COM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8540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1C010E-DCEC-4673-B286-D59FDCD822B4}" type="datetime1">
              <a:rPr lang="en-US" smtClean="0"/>
              <a:t>12/15/2018</a:t>
            </a:fld>
            <a:endParaRPr lang="en-US" dirty="0"/>
          </a:p>
        </p:txBody>
      </p:sp>
      <p:sp>
        <p:nvSpPr>
          <p:cNvPr id="6" name="Footer Placeholder 5"/>
          <p:cNvSpPr>
            <a:spLocks noGrp="1"/>
          </p:cNvSpPr>
          <p:nvPr>
            <p:ph type="ftr" sz="quarter" idx="11"/>
          </p:nvPr>
        </p:nvSpPr>
        <p:spPr/>
        <p:txBody>
          <a:bodyPr/>
          <a:lstStyle/>
          <a:p>
            <a:r>
              <a:rPr lang="en-US"/>
              <a:t>©NURSINGCASESTUDIES.COM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4629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EA8371-612A-470F-A67F-5EA665C16506}" type="datetime1">
              <a:rPr lang="en-US" smtClean="0"/>
              <a:t>12/15/2018</a:t>
            </a:fld>
            <a:endParaRPr lang="en-US" dirty="0"/>
          </a:p>
        </p:txBody>
      </p:sp>
      <p:sp>
        <p:nvSpPr>
          <p:cNvPr id="6" name="Footer Placeholder 5"/>
          <p:cNvSpPr>
            <a:spLocks noGrp="1"/>
          </p:cNvSpPr>
          <p:nvPr>
            <p:ph type="ftr" sz="quarter" idx="11"/>
          </p:nvPr>
        </p:nvSpPr>
        <p:spPr/>
        <p:txBody>
          <a:bodyPr/>
          <a:lstStyle/>
          <a:p>
            <a:r>
              <a:rPr lang="en-US"/>
              <a:t>©NURSINGCASESTUDIES.COM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366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B4228DF-244A-4573-9445-035E5DCFFA8D}" type="datetime1">
              <a:rPr lang="en-US" smtClean="0"/>
              <a:t>12/15/2018</a:t>
            </a:fld>
            <a:endParaRPr lang="en-US" dirty="0"/>
          </a:p>
        </p:txBody>
      </p:sp>
      <p:sp>
        <p:nvSpPr>
          <p:cNvPr id="4" name="Footer Placeholder 3"/>
          <p:cNvSpPr>
            <a:spLocks noGrp="1"/>
          </p:cNvSpPr>
          <p:nvPr>
            <p:ph type="ftr" sz="quarter" idx="11"/>
          </p:nvPr>
        </p:nvSpPr>
        <p:spPr/>
        <p:txBody>
          <a:bodyPr/>
          <a:lstStyle/>
          <a:p>
            <a:r>
              <a:rPr lang="en-US"/>
              <a:t>©NURSINGCASESTUDIES.COM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028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28E24BA-3B77-4DB7-8E43-AE3E4396B582}" type="datetime1">
              <a:rPr lang="en-US" smtClean="0"/>
              <a:t>12/15/2018</a:t>
            </a:fld>
            <a:endParaRPr lang="en-US" dirty="0"/>
          </a:p>
        </p:txBody>
      </p:sp>
      <p:sp>
        <p:nvSpPr>
          <p:cNvPr id="4" name="Footer Placeholder 3"/>
          <p:cNvSpPr>
            <a:spLocks noGrp="1"/>
          </p:cNvSpPr>
          <p:nvPr>
            <p:ph type="ftr" sz="quarter" idx="11"/>
          </p:nvPr>
        </p:nvSpPr>
        <p:spPr/>
        <p:txBody>
          <a:bodyPr/>
          <a:lstStyle/>
          <a:p>
            <a:r>
              <a:rPr lang="en-US"/>
              <a:t>©NURSINGCASESTUDIES.COM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167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D19C1-B4D5-4C47-9C9E-B2BDD2B9725D}" type="datetime1">
              <a:rPr lang="en-US" smtClean="0"/>
              <a:t>12/15/2018</a:t>
            </a:fld>
            <a:endParaRPr lang="en-US" dirty="0"/>
          </a:p>
        </p:txBody>
      </p:sp>
      <p:sp>
        <p:nvSpPr>
          <p:cNvPr id="5" name="Footer Placeholder 4"/>
          <p:cNvSpPr>
            <a:spLocks noGrp="1"/>
          </p:cNvSpPr>
          <p:nvPr>
            <p:ph type="ftr" sz="quarter" idx="11"/>
          </p:nvPr>
        </p:nvSpPr>
        <p:spPr/>
        <p:txBody>
          <a:bodyPr/>
          <a:lstStyle/>
          <a:p>
            <a:r>
              <a:rPr lang="en-US"/>
              <a:t>©NURSINGCASESTUDIES.COM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2594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96865-92C3-407C-8DC5-4A8BEF3F9A1F}" type="datetime1">
              <a:rPr lang="en-US" smtClean="0"/>
              <a:t>12/15/2018</a:t>
            </a:fld>
            <a:endParaRPr lang="en-US" dirty="0"/>
          </a:p>
        </p:txBody>
      </p:sp>
      <p:sp>
        <p:nvSpPr>
          <p:cNvPr id="5" name="Footer Placeholder 4"/>
          <p:cNvSpPr>
            <a:spLocks noGrp="1"/>
          </p:cNvSpPr>
          <p:nvPr>
            <p:ph type="ftr" sz="quarter" idx="11"/>
          </p:nvPr>
        </p:nvSpPr>
        <p:spPr/>
        <p:txBody>
          <a:bodyPr/>
          <a:lstStyle/>
          <a:p>
            <a:r>
              <a:rPr lang="en-US"/>
              <a:t>©NURSINGCASESTUDIES.COM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242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1BF1B-8408-4C36-9408-0921B77B8385}" type="datetime1">
              <a:rPr lang="en-US" smtClean="0"/>
              <a:t>12/15/2018</a:t>
            </a:fld>
            <a:endParaRPr lang="en-US" dirty="0"/>
          </a:p>
        </p:txBody>
      </p:sp>
      <p:sp>
        <p:nvSpPr>
          <p:cNvPr id="5" name="Footer Placeholder 4"/>
          <p:cNvSpPr>
            <a:spLocks noGrp="1"/>
          </p:cNvSpPr>
          <p:nvPr>
            <p:ph type="ftr" sz="quarter" idx="11"/>
          </p:nvPr>
        </p:nvSpPr>
        <p:spPr/>
        <p:txBody>
          <a:bodyPr/>
          <a:lstStyle/>
          <a:p>
            <a:r>
              <a:rPr lang="en-US"/>
              <a:t>©NURSINGCASESTUDIES.COM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442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E3E7ED-98A7-4493-A741-BD1650F9D5F6}" type="datetime1">
              <a:rPr lang="en-US" smtClean="0"/>
              <a:t>12/15/2018</a:t>
            </a:fld>
            <a:endParaRPr lang="en-US" dirty="0"/>
          </a:p>
        </p:txBody>
      </p:sp>
      <p:sp>
        <p:nvSpPr>
          <p:cNvPr id="5" name="Footer Placeholder 4"/>
          <p:cNvSpPr>
            <a:spLocks noGrp="1"/>
          </p:cNvSpPr>
          <p:nvPr>
            <p:ph type="ftr" sz="quarter" idx="11"/>
          </p:nvPr>
        </p:nvSpPr>
        <p:spPr/>
        <p:txBody>
          <a:bodyPr/>
          <a:lstStyle/>
          <a:p>
            <a:r>
              <a:rPr lang="en-US"/>
              <a:t>©NURSINGCASESTUDIES.COM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615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851FB2-A635-4218-BBCF-E79337A7C43E}" type="datetime1">
              <a:rPr lang="en-US" smtClean="0"/>
              <a:t>12/15/2018</a:t>
            </a:fld>
            <a:endParaRPr lang="en-US" dirty="0"/>
          </a:p>
        </p:txBody>
      </p:sp>
      <p:sp>
        <p:nvSpPr>
          <p:cNvPr id="6" name="Footer Placeholder 5"/>
          <p:cNvSpPr>
            <a:spLocks noGrp="1"/>
          </p:cNvSpPr>
          <p:nvPr>
            <p:ph type="ftr" sz="quarter" idx="11"/>
          </p:nvPr>
        </p:nvSpPr>
        <p:spPr/>
        <p:txBody>
          <a:bodyPr/>
          <a:lstStyle/>
          <a:p>
            <a:r>
              <a:rPr lang="en-US"/>
              <a:t>©NURSINGCASESTUDIES.COM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090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215B6B-4FA0-44E1-A390-E0831F6C368B}" type="datetime1">
              <a:rPr lang="en-US" smtClean="0"/>
              <a:t>12/15/2018</a:t>
            </a:fld>
            <a:endParaRPr lang="en-US" dirty="0"/>
          </a:p>
        </p:txBody>
      </p:sp>
      <p:sp>
        <p:nvSpPr>
          <p:cNvPr id="8" name="Footer Placeholder 7"/>
          <p:cNvSpPr>
            <a:spLocks noGrp="1"/>
          </p:cNvSpPr>
          <p:nvPr>
            <p:ph type="ftr" sz="quarter" idx="11"/>
          </p:nvPr>
        </p:nvSpPr>
        <p:spPr/>
        <p:txBody>
          <a:bodyPr/>
          <a:lstStyle/>
          <a:p>
            <a:r>
              <a:rPr lang="en-US"/>
              <a:t>©NURSINGCASESTUDIES.COM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745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9C096C-98B8-4B75-8E0E-3348B17F9180}" type="datetime1">
              <a:rPr lang="en-US" smtClean="0"/>
              <a:t>12/15/2018</a:t>
            </a:fld>
            <a:endParaRPr lang="en-US" dirty="0"/>
          </a:p>
        </p:txBody>
      </p:sp>
      <p:sp>
        <p:nvSpPr>
          <p:cNvPr id="4" name="Footer Placeholder 3"/>
          <p:cNvSpPr>
            <a:spLocks noGrp="1"/>
          </p:cNvSpPr>
          <p:nvPr>
            <p:ph type="ftr" sz="quarter" idx="11"/>
          </p:nvPr>
        </p:nvSpPr>
        <p:spPr/>
        <p:txBody>
          <a:bodyPr/>
          <a:lstStyle/>
          <a:p>
            <a:r>
              <a:rPr lang="en-US"/>
              <a:t>©NURSINGCASESTUDIES.COM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250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7AB543F-135A-4D04-8295-5B86FBF9232A}" type="datetime1">
              <a:rPr lang="en-US" smtClean="0"/>
              <a:t>12/15/2018</a:t>
            </a:fld>
            <a:endParaRPr lang="en-US" dirty="0"/>
          </a:p>
        </p:txBody>
      </p:sp>
      <p:sp>
        <p:nvSpPr>
          <p:cNvPr id="3" name="Footer Placeholder 2"/>
          <p:cNvSpPr>
            <a:spLocks noGrp="1"/>
          </p:cNvSpPr>
          <p:nvPr>
            <p:ph type="ftr" sz="quarter" idx="11"/>
          </p:nvPr>
        </p:nvSpPr>
        <p:spPr/>
        <p:txBody>
          <a:bodyPr/>
          <a:lstStyle/>
          <a:p>
            <a:r>
              <a:rPr lang="en-US"/>
              <a:t>©NURSINGCASESTUDIES.COM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570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3B8882-685B-418E-96ED-FDB2EAD1DAA7}" type="datetime1">
              <a:rPr lang="en-US" smtClean="0"/>
              <a:t>12/15/2018</a:t>
            </a:fld>
            <a:endParaRPr lang="en-US" dirty="0"/>
          </a:p>
        </p:txBody>
      </p:sp>
      <p:sp>
        <p:nvSpPr>
          <p:cNvPr id="6" name="Footer Placeholder 5"/>
          <p:cNvSpPr>
            <a:spLocks noGrp="1"/>
          </p:cNvSpPr>
          <p:nvPr>
            <p:ph type="ftr" sz="quarter" idx="11"/>
          </p:nvPr>
        </p:nvSpPr>
        <p:spPr/>
        <p:txBody>
          <a:bodyPr/>
          <a:lstStyle/>
          <a:p>
            <a:r>
              <a:rPr lang="en-US"/>
              <a:t>©NURSINGCASESTUDIES.COM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876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EEC16-E8DE-4657-BA96-BA3CB84A76A8}" type="datetime1">
              <a:rPr lang="en-US" smtClean="0"/>
              <a:t>12/15/2018</a:t>
            </a:fld>
            <a:endParaRPr lang="en-US" dirty="0"/>
          </a:p>
        </p:txBody>
      </p:sp>
      <p:sp>
        <p:nvSpPr>
          <p:cNvPr id="6" name="Footer Placeholder 5"/>
          <p:cNvSpPr>
            <a:spLocks noGrp="1"/>
          </p:cNvSpPr>
          <p:nvPr>
            <p:ph type="ftr" sz="quarter" idx="11"/>
          </p:nvPr>
        </p:nvSpPr>
        <p:spPr/>
        <p:txBody>
          <a:bodyPr/>
          <a:lstStyle/>
          <a:p>
            <a:r>
              <a:rPr lang="en-US"/>
              <a:t>©NURSINGCASESTUDIES.COM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123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4766EA2-6DD8-4836-9218-22A663DDD014}" type="datetime1">
              <a:rPr lang="en-US" smtClean="0"/>
              <a:t>12/15/2018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©NURSINGCASESTUDIES.COM</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128873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hyperlink" Target="https://unsplash.com/photos/yGUuMIqjIrU?utm_source=unsplash&amp;utm_medium=referral&amp;utm_content=creditCopyText" TargetMode="External"/><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unsplash.com/search/photos/nurse?utm_source=unsplash&amp;utm_medium=referral&amp;utm_content=creditCopyTex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unsplash.com/photos/yGUuMIqjIrU?utm_source=unsplash&amp;utm_medium=referral&amp;utm_content=creditCopyText" TargetMode="External"/><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unsplash.com/search/photos/nurse?utm_source=unsplash&amp;utm_medium=referral&amp;utm_content=creditCopyText"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x.doi.org/10.1136/adc.88.7.601"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3C9813-451E-49B2-ACF1-E880F3925A24}"/>
              </a:ext>
            </a:extLst>
          </p:cNvPr>
          <p:cNvPicPr>
            <a:picLocks noChangeAspect="1"/>
          </p:cNvPicPr>
          <p:nvPr/>
        </p:nvPicPr>
        <p:blipFill rotWithShape="1">
          <a:blip r:embed="rId2">
            <a:alphaModFix amt="35000"/>
            <a:extLst/>
          </a:blip>
          <a:srcRect t="5134" b="21814"/>
          <a:stretch/>
        </p:blipFill>
        <p:spPr>
          <a:xfrm>
            <a:off x="20" y="17938"/>
            <a:ext cx="12191980" cy="6857990"/>
          </a:xfrm>
          <a:prstGeom prst="rect">
            <a:avLst/>
          </a:prstGeom>
        </p:spPr>
      </p:pic>
      <p:sp>
        <p:nvSpPr>
          <p:cNvPr id="3" name="Subtitle 2">
            <a:extLst>
              <a:ext uri="{FF2B5EF4-FFF2-40B4-BE49-F238E27FC236}">
                <a16:creationId xmlns:a16="http://schemas.microsoft.com/office/drawing/2014/main" id="{9937E884-E162-4007-828B-C8D6C3801B64}"/>
              </a:ext>
            </a:extLst>
          </p:cNvPr>
          <p:cNvSpPr>
            <a:spLocks noGrp="1"/>
          </p:cNvSpPr>
          <p:nvPr>
            <p:ph type="subTitle" idx="1"/>
          </p:nvPr>
        </p:nvSpPr>
        <p:spPr>
          <a:xfrm>
            <a:off x="1669989" y="1922362"/>
            <a:ext cx="8689976" cy="1371599"/>
          </a:xfrm>
        </p:spPr>
        <p:txBody>
          <a:bodyPr>
            <a:noAutofit/>
          </a:bodyPr>
          <a:lstStyle/>
          <a:p>
            <a:r>
              <a:rPr lang="en-US" sz="5400" b="1" dirty="0">
                <a:solidFill>
                  <a:srgbClr val="FFFF00"/>
                </a:solidFill>
              </a:rPr>
              <a:t>Altered </a:t>
            </a:r>
          </a:p>
          <a:p>
            <a:r>
              <a:rPr lang="en-US" sz="5400" b="1" dirty="0">
                <a:solidFill>
                  <a:srgbClr val="FFFF00"/>
                </a:solidFill>
              </a:rPr>
              <a:t>neurological function</a:t>
            </a:r>
          </a:p>
        </p:txBody>
      </p:sp>
      <p:sp>
        <p:nvSpPr>
          <p:cNvPr id="2" name="Footer Placeholder 1"/>
          <p:cNvSpPr>
            <a:spLocks noGrp="1"/>
          </p:cNvSpPr>
          <p:nvPr>
            <p:ph type="ftr" sz="quarter" idx="11"/>
          </p:nvPr>
        </p:nvSpPr>
        <p:spPr>
          <a:xfrm>
            <a:off x="20" y="6492875"/>
            <a:ext cx="6672887" cy="365125"/>
          </a:xfrm>
        </p:spPr>
        <p:txBody>
          <a:bodyPr/>
          <a:lstStyle/>
          <a:p>
            <a:r>
              <a:rPr lang="en-US"/>
              <a:t>©NURSINGCASESTUDIES.COM</a:t>
            </a:r>
            <a:endParaRPr lang="en-US" dirty="0"/>
          </a:p>
        </p:txBody>
      </p:sp>
      <p:pic>
        <p:nvPicPr>
          <p:cNvPr id="6" name="Picture 5" descr="A screenshot of a video game&#10;&#10;Description generated with high confidence">
            <a:extLst>
              <a:ext uri="{FF2B5EF4-FFF2-40B4-BE49-F238E27FC236}">
                <a16:creationId xmlns:a16="http://schemas.microsoft.com/office/drawing/2014/main" id="{C4A3B117-268B-462D-8821-E867C319A9DD}"/>
              </a:ext>
            </a:extLst>
          </p:cNvPr>
          <p:cNvPicPr>
            <a:picLocks noChangeAspect="1"/>
          </p:cNvPicPr>
          <p:nvPr/>
        </p:nvPicPr>
        <p:blipFill>
          <a:blip r:embed="rId3"/>
          <a:stretch>
            <a:fillRect/>
          </a:stretch>
        </p:blipFill>
        <p:spPr>
          <a:xfrm>
            <a:off x="10839450" y="6093948"/>
            <a:ext cx="1241000" cy="698063"/>
          </a:xfrm>
          <a:prstGeom prst="rect">
            <a:avLst/>
          </a:prstGeom>
          <a:solidFill>
            <a:schemeClr val="tx1">
              <a:lumMod val="75000"/>
            </a:schemeClr>
          </a:solidFill>
        </p:spPr>
      </p:pic>
    </p:spTree>
    <p:extLst>
      <p:ext uri="{BB962C8B-B14F-4D97-AF65-F5344CB8AC3E}">
        <p14:creationId xmlns:p14="http://schemas.microsoft.com/office/powerpoint/2010/main" val="2341005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B690EE-E995-4D13-9D5F-A72EA9CAC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A0E633B9-FE4A-4F0D-B7F5-EA63CD6F8F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F0FB7D4A-EBF2-43D6-8608-83D74487D05E}"/>
              </a:ext>
            </a:extLst>
          </p:cNvPr>
          <p:cNvPicPr>
            <a:picLocks noChangeAspect="1"/>
          </p:cNvPicPr>
          <p:nvPr/>
        </p:nvPicPr>
        <p:blipFill rotWithShape="1">
          <a:blip r:embed="rId3"/>
          <a:srcRect l="1179" r="2177" b="-2"/>
          <a:stretch/>
        </p:blipFill>
        <p:spPr>
          <a:xfrm>
            <a:off x="1" y="10"/>
            <a:ext cx="7552944" cy="6857990"/>
          </a:xfrm>
          <a:prstGeom prst="rect">
            <a:avLst/>
          </a:prstGeom>
          <a:solidFill>
            <a:schemeClr val="bg2">
              <a:lumMod val="40000"/>
              <a:lumOff val="60000"/>
            </a:schemeClr>
          </a:solidFill>
        </p:spPr>
      </p:pic>
      <p:cxnSp>
        <p:nvCxnSpPr>
          <p:cNvPr id="14" name="Straight Connector 13">
            <a:extLst>
              <a:ext uri="{FF2B5EF4-FFF2-40B4-BE49-F238E27FC236}">
                <a16:creationId xmlns:a16="http://schemas.microsoft.com/office/drawing/2014/main" id="{C82D2E27-E3C1-4F29-BC6A-7C7C3B07BF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0306955-0FC8-4AB2-8488-8825A0F51B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B7EDE6-3D42-4CAA-9333-E166496D06A1}"/>
              </a:ext>
            </a:extLst>
          </p:cNvPr>
          <p:cNvSpPr>
            <a:spLocks noGrp="1"/>
          </p:cNvSpPr>
          <p:nvPr>
            <p:ph type="title"/>
          </p:nvPr>
        </p:nvSpPr>
        <p:spPr>
          <a:xfrm>
            <a:off x="8196408" y="640831"/>
            <a:ext cx="3352128" cy="1573863"/>
          </a:xfrm>
        </p:spPr>
        <p:txBody>
          <a:bodyPr>
            <a:normAutofit/>
          </a:bodyPr>
          <a:lstStyle/>
          <a:p>
            <a:pPr algn="l"/>
            <a:r>
              <a:rPr lang="en-US" dirty="0"/>
              <a:t>Bacterial Meningitis</a:t>
            </a:r>
            <a:endParaRPr lang="en-US"/>
          </a:p>
        </p:txBody>
      </p:sp>
      <p:sp>
        <p:nvSpPr>
          <p:cNvPr id="3" name="Content Placeholder 2">
            <a:extLst>
              <a:ext uri="{FF2B5EF4-FFF2-40B4-BE49-F238E27FC236}">
                <a16:creationId xmlns:a16="http://schemas.microsoft.com/office/drawing/2014/main" id="{C0724DD3-9884-4D42-9260-B991CF327AF6}"/>
              </a:ext>
            </a:extLst>
          </p:cNvPr>
          <p:cNvSpPr>
            <a:spLocks noGrp="1"/>
          </p:cNvSpPr>
          <p:nvPr>
            <p:ph sz="quarter" idx="13"/>
          </p:nvPr>
        </p:nvSpPr>
        <p:spPr>
          <a:xfrm>
            <a:off x="8196408" y="2367092"/>
            <a:ext cx="3352128" cy="3881309"/>
          </a:xfrm>
        </p:spPr>
        <p:txBody>
          <a:bodyPr>
            <a:normAutofit/>
          </a:bodyPr>
          <a:lstStyle/>
          <a:p>
            <a:pPr marL="0" indent="0">
              <a:lnSpc>
                <a:spcPct val="110000"/>
              </a:lnSpc>
              <a:buNone/>
            </a:pPr>
            <a:r>
              <a:rPr lang="en-US" sz="1700" cap="none"/>
              <a:t>What symptoms lead you to believe Jaylee may have bacterial meningitis?</a:t>
            </a:r>
          </a:p>
          <a:p>
            <a:pPr>
              <a:lnSpc>
                <a:spcPct val="110000"/>
              </a:lnSpc>
            </a:pPr>
            <a:r>
              <a:rPr lang="en-US" sz="1700" cap="none"/>
              <a:t>Stiff neck </a:t>
            </a:r>
          </a:p>
          <a:p>
            <a:pPr>
              <a:lnSpc>
                <a:spcPct val="110000"/>
              </a:lnSpc>
            </a:pPr>
            <a:r>
              <a:rPr lang="en-US" sz="1700" cap="none"/>
              <a:t>Difficulty taking pictures</a:t>
            </a:r>
          </a:p>
          <a:p>
            <a:pPr>
              <a:lnSpc>
                <a:spcPct val="110000"/>
              </a:lnSpc>
            </a:pPr>
            <a:r>
              <a:rPr lang="en-US" sz="1700" cap="none"/>
              <a:t>Fever &amp; chills</a:t>
            </a:r>
          </a:p>
          <a:p>
            <a:pPr>
              <a:lnSpc>
                <a:spcPct val="110000"/>
              </a:lnSpc>
            </a:pPr>
            <a:r>
              <a:rPr lang="en-US" sz="1700" cap="none"/>
              <a:t>Headache</a:t>
            </a:r>
          </a:p>
          <a:p>
            <a:pPr>
              <a:lnSpc>
                <a:spcPct val="110000"/>
              </a:lnSpc>
            </a:pPr>
            <a:r>
              <a:rPr lang="en-US" sz="1700" cap="none"/>
              <a:t>Behavior changes</a:t>
            </a:r>
          </a:p>
          <a:p>
            <a:pPr>
              <a:lnSpc>
                <a:spcPct val="110000"/>
              </a:lnSpc>
            </a:pPr>
            <a:r>
              <a:rPr lang="en-US" sz="1700" cap="none"/>
              <a:t>Photophobia </a:t>
            </a:r>
          </a:p>
          <a:p>
            <a:pPr>
              <a:lnSpc>
                <a:spcPct val="110000"/>
              </a:lnSpc>
            </a:pPr>
            <a:r>
              <a:rPr lang="en-US" sz="1700" cap="none"/>
              <a:t>Petechiae</a:t>
            </a:r>
          </a:p>
        </p:txBody>
      </p:sp>
      <p:sp>
        <p:nvSpPr>
          <p:cNvPr id="4" name="Footer Placeholder 3"/>
          <p:cNvSpPr>
            <a:spLocks noGrp="1"/>
          </p:cNvSpPr>
          <p:nvPr>
            <p:ph type="ftr" sz="quarter" idx="11"/>
          </p:nvPr>
        </p:nvSpPr>
        <p:spPr>
          <a:xfrm>
            <a:off x="913775" y="6265130"/>
            <a:ext cx="5818404" cy="365125"/>
          </a:xfrm>
        </p:spPr>
        <p:txBody>
          <a:bodyPr>
            <a:normAutofit/>
          </a:bodyPr>
          <a:lstStyle/>
          <a:p>
            <a:pPr>
              <a:spcAft>
                <a:spcPts val="600"/>
              </a:spcAft>
            </a:pPr>
            <a:r>
              <a:rPr lang="en-US">
                <a:solidFill>
                  <a:srgbClr val="FFFFFF"/>
                </a:solidFill>
              </a:rPr>
              <a:t>©NURSINGCASESTUDIES.COM</a:t>
            </a:r>
          </a:p>
        </p:txBody>
      </p:sp>
      <p:pic>
        <p:nvPicPr>
          <p:cNvPr id="11" name="Picture 10" descr="A screenshot of a video game&#10;&#10;Description generated with high confidence">
            <a:extLst>
              <a:ext uri="{FF2B5EF4-FFF2-40B4-BE49-F238E27FC236}">
                <a16:creationId xmlns:a16="http://schemas.microsoft.com/office/drawing/2014/main" id="{562C0D49-8594-4C9D-BFF2-1FC341630A66}"/>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346731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EDE6-3D42-4CAA-9333-E166496D06A1}"/>
              </a:ext>
            </a:extLst>
          </p:cNvPr>
          <p:cNvSpPr>
            <a:spLocks noGrp="1"/>
          </p:cNvSpPr>
          <p:nvPr>
            <p:ph type="title"/>
          </p:nvPr>
        </p:nvSpPr>
        <p:spPr/>
        <p:txBody>
          <a:bodyPr/>
          <a:lstStyle/>
          <a:p>
            <a:r>
              <a:rPr lang="en-US" dirty="0"/>
              <a:t>Bacterial Meningitis</a:t>
            </a:r>
          </a:p>
        </p:txBody>
      </p:sp>
      <p:sp>
        <p:nvSpPr>
          <p:cNvPr id="3" name="Content Placeholder 2">
            <a:extLst>
              <a:ext uri="{FF2B5EF4-FFF2-40B4-BE49-F238E27FC236}">
                <a16:creationId xmlns:a16="http://schemas.microsoft.com/office/drawing/2014/main" id="{C0724DD3-9884-4D42-9260-B991CF327AF6}"/>
              </a:ext>
            </a:extLst>
          </p:cNvPr>
          <p:cNvSpPr>
            <a:spLocks noGrp="1"/>
          </p:cNvSpPr>
          <p:nvPr>
            <p:ph sz="quarter" idx="13"/>
          </p:nvPr>
        </p:nvSpPr>
        <p:spPr/>
        <p:txBody>
          <a:bodyPr>
            <a:normAutofit/>
          </a:bodyPr>
          <a:lstStyle/>
          <a:p>
            <a:pPr marL="0" indent="0">
              <a:buNone/>
            </a:pPr>
            <a:r>
              <a:rPr lang="en-US" sz="2200" cap="none" dirty="0"/>
              <a:t>What symptoms can you anticipate with bacterial meningitis?</a:t>
            </a:r>
          </a:p>
        </p:txBody>
      </p:sp>
      <p:sp>
        <p:nvSpPr>
          <p:cNvPr id="4" name="Footer Placeholder 3"/>
          <p:cNvSpPr>
            <a:spLocks noGrp="1"/>
          </p:cNvSpPr>
          <p:nvPr>
            <p:ph type="ftr" sz="quarter" idx="11"/>
          </p:nvPr>
        </p:nvSpPr>
        <p:spPr>
          <a:xfrm>
            <a:off x="0" y="6492875"/>
            <a:ext cx="6672887" cy="365125"/>
          </a:xfrm>
        </p:spPr>
        <p:txBody>
          <a:bodyPr/>
          <a:lstStyle/>
          <a:p>
            <a:r>
              <a:rPr lang="en-US" dirty="0"/>
              <a:t>©NURSINGCASESTUDIES.COM</a:t>
            </a:r>
          </a:p>
        </p:txBody>
      </p:sp>
      <p:pic>
        <p:nvPicPr>
          <p:cNvPr id="5" name="Picture 4" descr="A screenshot of a video game&#10;&#10;Description generated with high confidence">
            <a:extLst>
              <a:ext uri="{FF2B5EF4-FFF2-40B4-BE49-F238E27FC236}">
                <a16:creationId xmlns:a16="http://schemas.microsoft.com/office/drawing/2014/main" id="{D30021EF-BBE5-49B9-B061-A1E835E8D5D6}"/>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28099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5" y="618517"/>
            <a:ext cx="10364451" cy="1596177"/>
          </a:xfrm>
        </p:spPr>
        <p:txBody>
          <a:bodyPr>
            <a:normAutofit/>
          </a:bodyPr>
          <a:lstStyle/>
          <a:p>
            <a:r>
              <a:rPr lang="en-US" dirty="0"/>
              <a:t>symptoms to anticipate for the </a:t>
            </a:r>
            <a:br>
              <a:rPr lang="en-US" dirty="0"/>
            </a:br>
            <a:r>
              <a:rPr lang="en-US" dirty="0"/>
              <a:t>patient with bacterial meningitis</a:t>
            </a:r>
          </a:p>
        </p:txBody>
      </p:sp>
      <p:pic>
        <p:nvPicPr>
          <p:cNvPr id="5" name="Content Placeholder 9">
            <a:extLst>
              <a:ext uri="{FF2B5EF4-FFF2-40B4-BE49-F238E27FC236}">
                <a16:creationId xmlns:a16="http://schemas.microsoft.com/office/drawing/2014/main" id="{5BD93D87-C0E6-4955-8675-71AF3CF3CE1D}"/>
              </a:ext>
            </a:extLst>
          </p:cNvPr>
          <p:cNvPicPr>
            <a:picLocks noChangeAspect="1"/>
          </p:cNvPicPr>
          <p:nvPr/>
        </p:nvPicPr>
        <p:blipFill rotWithShape="1">
          <a:blip r:embed="rId2"/>
          <a:srcRect r="-2" b="4276"/>
          <a:stretch/>
        </p:blipFill>
        <p:spPr>
          <a:xfrm>
            <a:off x="913774" y="2505456"/>
            <a:ext cx="3494466" cy="2935224"/>
          </a:xfrm>
          <a:prstGeom prst="roundRect">
            <a:avLst>
              <a:gd name="adj" fmla="val 5301"/>
            </a:avLst>
          </a:prstGeom>
          <a:solidFill>
            <a:schemeClr val="bg2">
              <a:lumMod val="40000"/>
              <a:lumOff val="60000"/>
            </a:schemeClr>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Content Placeholder 2">
            <a:extLst>
              <a:ext uri="{FF2B5EF4-FFF2-40B4-BE49-F238E27FC236}">
                <a16:creationId xmlns:a16="http://schemas.microsoft.com/office/drawing/2014/main" id="{689D8CB1-64E7-4D61-81D4-FB3A970CE743}"/>
              </a:ext>
            </a:extLst>
          </p:cNvPr>
          <p:cNvSpPr>
            <a:spLocks noGrp="1"/>
          </p:cNvSpPr>
          <p:nvPr>
            <p:ph sz="quarter" idx="13"/>
          </p:nvPr>
        </p:nvSpPr>
        <p:spPr>
          <a:xfrm>
            <a:off x="4837814" y="2367092"/>
            <a:ext cx="6439786" cy="3424107"/>
          </a:xfrm>
        </p:spPr>
        <p:txBody>
          <a:bodyPr>
            <a:normAutofit/>
          </a:bodyPr>
          <a:lstStyle/>
          <a:p>
            <a:r>
              <a:rPr lang="en-US" cap="none" dirty="0"/>
              <a:t>High fever</a:t>
            </a:r>
          </a:p>
          <a:p>
            <a:r>
              <a:rPr lang="en-US" cap="none" dirty="0"/>
              <a:t>Irritability</a:t>
            </a:r>
          </a:p>
          <a:p>
            <a:r>
              <a:rPr lang="en-US" cap="none" dirty="0"/>
              <a:t>Confusion</a:t>
            </a:r>
          </a:p>
          <a:p>
            <a:r>
              <a:rPr lang="en-US" cap="none" dirty="0"/>
              <a:t>Severe headache and pain</a:t>
            </a:r>
          </a:p>
          <a:p>
            <a:r>
              <a:rPr lang="en-US" cap="none" dirty="0"/>
              <a:t>Elevated ICP</a:t>
            </a:r>
          </a:p>
          <a:p>
            <a:r>
              <a:rPr lang="en-US" cap="none" dirty="0"/>
              <a:t>Altered level of consciousness</a:t>
            </a:r>
          </a:p>
          <a:p>
            <a:r>
              <a:rPr lang="en-US" cap="none" dirty="0"/>
              <a:t>Photophobia </a:t>
            </a:r>
          </a:p>
          <a:p>
            <a:endParaRPr lang="en-US" cap="none" dirty="0"/>
          </a:p>
          <a:p>
            <a:endParaRPr lang="en-US" cap="none" dirty="0"/>
          </a:p>
        </p:txBody>
      </p:sp>
      <p:sp>
        <p:nvSpPr>
          <p:cNvPr id="4" name="Footer Placeholder 3"/>
          <p:cNvSpPr>
            <a:spLocks noGrp="1"/>
          </p:cNvSpPr>
          <p:nvPr>
            <p:ph type="ftr" sz="quarter" idx="11"/>
          </p:nvPr>
        </p:nvSpPr>
        <p:spPr>
          <a:xfrm>
            <a:off x="913774" y="5883275"/>
            <a:ext cx="6672887" cy="365125"/>
          </a:xfrm>
        </p:spPr>
        <p:txBody>
          <a:bodyPr>
            <a:normAutofit/>
          </a:bodyPr>
          <a:lstStyle/>
          <a:p>
            <a:pPr>
              <a:spcAft>
                <a:spcPts val="600"/>
              </a:spcAft>
            </a:pPr>
            <a:r>
              <a:rPr lang="en-US" dirty="0"/>
              <a:t>©NURSINGCASESTUDIES.COM</a:t>
            </a:r>
            <a:endParaRPr lang="en-US"/>
          </a:p>
        </p:txBody>
      </p:sp>
      <p:pic>
        <p:nvPicPr>
          <p:cNvPr id="6" name="Picture 5" descr="A screenshot of a video game&#10;&#10;Description generated with high confidence">
            <a:extLst>
              <a:ext uri="{FF2B5EF4-FFF2-40B4-BE49-F238E27FC236}">
                <a16:creationId xmlns:a16="http://schemas.microsoft.com/office/drawing/2014/main" id="{AA6A6C22-8B45-47C6-8F02-0B648385A3A3}"/>
              </a:ext>
            </a:extLst>
          </p:cNvPr>
          <p:cNvPicPr>
            <a:picLocks noChangeAspect="1"/>
          </p:cNvPicPr>
          <p:nvPr/>
        </p:nvPicPr>
        <p:blipFill>
          <a:blip r:embed="rId3"/>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284334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D662-F6B3-456D-ACA6-7E80C7CB0D96}"/>
              </a:ext>
            </a:extLst>
          </p:cNvPr>
          <p:cNvSpPr>
            <a:spLocks noGrp="1"/>
          </p:cNvSpPr>
          <p:nvPr>
            <p:ph type="title"/>
          </p:nvPr>
        </p:nvSpPr>
        <p:spPr/>
        <p:txBody>
          <a:bodyPr/>
          <a:lstStyle/>
          <a:p>
            <a:r>
              <a:rPr lang="en-US" dirty="0"/>
              <a:t>Bacterial meningitis</a:t>
            </a:r>
          </a:p>
        </p:txBody>
      </p:sp>
      <p:sp>
        <p:nvSpPr>
          <p:cNvPr id="3" name="Content Placeholder 2">
            <a:extLst>
              <a:ext uri="{FF2B5EF4-FFF2-40B4-BE49-F238E27FC236}">
                <a16:creationId xmlns:a16="http://schemas.microsoft.com/office/drawing/2014/main" id="{39AAEC66-52E2-4D0F-9CA8-E39EA9DF0E85}"/>
              </a:ext>
            </a:extLst>
          </p:cNvPr>
          <p:cNvSpPr>
            <a:spLocks noGrp="1"/>
          </p:cNvSpPr>
          <p:nvPr>
            <p:ph sz="quarter" idx="13"/>
          </p:nvPr>
        </p:nvSpPr>
        <p:spPr/>
        <p:txBody>
          <a:bodyPr/>
          <a:lstStyle/>
          <a:p>
            <a:r>
              <a:rPr lang="en-US" cap="none" dirty="0"/>
              <a:t>What diagnostics tests and labs do you expect the physician to order?</a:t>
            </a:r>
          </a:p>
        </p:txBody>
      </p:sp>
      <p:sp>
        <p:nvSpPr>
          <p:cNvPr id="4" name="Footer Placeholder 3"/>
          <p:cNvSpPr>
            <a:spLocks noGrp="1"/>
          </p:cNvSpPr>
          <p:nvPr>
            <p:ph type="ftr" sz="quarter" idx="11"/>
          </p:nvPr>
        </p:nvSpPr>
        <p:spPr/>
        <p:txBody>
          <a:bodyPr/>
          <a:lstStyle/>
          <a:p>
            <a:r>
              <a:rPr lang="en-US"/>
              <a:t>©NURSINGCASESTUDIES.COM</a:t>
            </a:r>
            <a:endParaRPr lang="en-US" dirty="0"/>
          </a:p>
        </p:txBody>
      </p:sp>
      <p:pic>
        <p:nvPicPr>
          <p:cNvPr id="5" name="Picture 4" descr="A screenshot of a video game&#10;&#10;Description generated with high confidence">
            <a:extLst>
              <a:ext uri="{FF2B5EF4-FFF2-40B4-BE49-F238E27FC236}">
                <a16:creationId xmlns:a16="http://schemas.microsoft.com/office/drawing/2014/main" id="{07B2912B-EE89-4F28-AAFA-0EE20197D671}"/>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04148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8C9D-01F1-4C2B-947D-2D1505FD7812}"/>
              </a:ext>
            </a:extLst>
          </p:cNvPr>
          <p:cNvSpPr>
            <a:spLocks noGrp="1"/>
          </p:cNvSpPr>
          <p:nvPr>
            <p:ph type="title"/>
          </p:nvPr>
        </p:nvSpPr>
        <p:spPr/>
        <p:txBody>
          <a:bodyPr/>
          <a:lstStyle/>
          <a:p>
            <a:r>
              <a:rPr lang="en-US" dirty="0"/>
              <a:t>Bacterial Meningitis</a:t>
            </a:r>
          </a:p>
        </p:txBody>
      </p:sp>
      <p:sp>
        <p:nvSpPr>
          <p:cNvPr id="3" name="Content Placeholder 2">
            <a:extLst>
              <a:ext uri="{FF2B5EF4-FFF2-40B4-BE49-F238E27FC236}">
                <a16:creationId xmlns:a16="http://schemas.microsoft.com/office/drawing/2014/main" id="{8C2898AA-3469-43B4-B31F-5F9661FFF61D}"/>
              </a:ext>
            </a:extLst>
          </p:cNvPr>
          <p:cNvSpPr>
            <a:spLocks noGrp="1"/>
          </p:cNvSpPr>
          <p:nvPr>
            <p:ph sz="quarter" idx="13"/>
          </p:nvPr>
        </p:nvSpPr>
        <p:spPr>
          <a:xfrm>
            <a:off x="913774" y="1990574"/>
            <a:ext cx="10363826" cy="3424107"/>
          </a:xfrm>
        </p:spPr>
        <p:txBody>
          <a:bodyPr>
            <a:normAutofit fontScale="25000" lnSpcReduction="20000"/>
          </a:bodyPr>
          <a:lstStyle/>
          <a:p>
            <a:r>
              <a:rPr lang="en-US" sz="8000" cap="none" dirty="0"/>
              <a:t>Diagnostic Exams</a:t>
            </a:r>
          </a:p>
          <a:p>
            <a:pPr lvl="1"/>
            <a:r>
              <a:rPr lang="en-US" sz="7800" cap="none" dirty="0"/>
              <a:t>CT Scan</a:t>
            </a:r>
          </a:p>
          <a:p>
            <a:pPr lvl="1"/>
            <a:r>
              <a:rPr lang="en-US" sz="7800" cap="none" dirty="0"/>
              <a:t>Skull X-Ray</a:t>
            </a:r>
          </a:p>
          <a:p>
            <a:r>
              <a:rPr lang="en-US" sz="8000" cap="none" dirty="0"/>
              <a:t>Lab tests</a:t>
            </a:r>
          </a:p>
          <a:p>
            <a:pPr lvl="1"/>
            <a:r>
              <a:rPr lang="en-US" sz="7800" cap="none" dirty="0"/>
              <a:t>Lumbar Puncture (LP)</a:t>
            </a:r>
          </a:p>
          <a:p>
            <a:pPr lvl="2"/>
            <a:r>
              <a:rPr lang="en-US" sz="7800" cap="none" dirty="0"/>
              <a:t>CSF for glucose, protein, WBC, gram stain, and culture</a:t>
            </a:r>
          </a:p>
          <a:p>
            <a:pPr lvl="1"/>
            <a:r>
              <a:rPr lang="en-US" sz="7800" cap="none" dirty="0"/>
              <a:t>CBC</a:t>
            </a:r>
          </a:p>
          <a:p>
            <a:pPr lvl="1"/>
            <a:r>
              <a:rPr lang="en-US" sz="7800" cap="none" dirty="0"/>
              <a:t>Chemistry</a:t>
            </a:r>
          </a:p>
          <a:p>
            <a:pPr lvl="1"/>
            <a:r>
              <a:rPr lang="en-US" sz="7800" cap="none" dirty="0"/>
              <a:t>Coagulation Profile </a:t>
            </a:r>
          </a:p>
          <a:p>
            <a:pPr lvl="1"/>
            <a:r>
              <a:rPr lang="en-US" sz="7800" cap="none" dirty="0"/>
              <a:t>Serum blood glucose</a:t>
            </a:r>
          </a:p>
          <a:p>
            <a:endParaRPr lang="en-US" dirty="0"/>
          </a:p>
        </p:txBody>
      </p:sp>
      <p:sp>
        <p:nvSpPr>
          <p:cNvPr id="4" name="Footer Placeholder 3"/>
          <p:cNvSpPr>
            <a:spLocks noGrp="1"/>
          </p:cNvSpPr>
          <p:nvPr>
            <p:ph type="ftr" sz="quarter" idx="11"/>
          </p:nvPr>
        </p:nvSpPr>
        <p:spPr>
          <a:xfrm>
            <a:off x="0" y="6492875"/>
            <a:ext cx="6672887" cy="365125"/>
          </a:xfrm>
        </p:spPr>
        <p:txBody>
          <a:bodyPr/>
          <a:lstStyle/>
          <a:p>
            <a:r>
              <a:rPr lang="en-US" dirty="0"/>
              <a:t>©NURSINGCASESTUDIES.COM</a:t>
            </a:r>
          </a:p>
        </p:txBody>
      </p:sp>
      <p:pic>
        <p:nvPicPr>
          <p:cNvPr id="5" name="Picture 4" descr="A screenshot of a video game&#10;&#10;Description generated with high confidence">
            <a:extLst>
              <a:ext uri="{FF2B5EF4-FFF2-40B4-BE49-F238E27FC236}">
                <a16:creationId xmlns:a16="http://schemas.microsoft.com/office/drawing/2014/main" id="{8960800E-A5EB-48DA-A1EF-5AEC3A83B563}"/>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257283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8C9D-01F1-4C2B-947D-2D1505FD7812}"/>
              </a:ext>
            </a:extLst>
          </p:cNvPr>
          <p:cNvSpPr>
            <a:spLocks noGrp="1"/>
          </p:cNvSpPr>
          <p:nvPr>
            <p:ph type="title"/>
          </p:nvPr>
        </p:nvSpPr>
        <p:spPr/>
        <p:txBody>
          <a:bodyPr/>
          <a:lstStyle/>
          <a:p>
            <a:r>
              <a:rPr lang="en-US" dirty="0"/>
              <a:t>Bacterial Meningitis</a:t>
            </a:r>
          </a:p>
        </p:txBody>
      </p:sp>
      <p:sp>
        <p:nvSpPr>
          <p:cNvPr id="3" name="Content Placeholder 2">
            <a:extLst>
              <a:ext uri="{FF2B5EF4-FFF2-40B4-BE49-F238E27FC236}">
                <a16:creationId xmlns:a16="http://schemas.microsoft.com/office/drawing/2014/main" id="{8C2898AA-3469-43B4-B31F-5F9661FFF61D}"/>
              </a:ext>
            </a:extLst>
          </p:cNvPr>
          <p:cNvSpPr>
            <a:spLocks noGrp="1"/>
          </p:cNvSpPr>
          <p:nvPr>
            <p:ph sz="quarter" idx="13"/>
          </p:nvPr>
        </p:nvSpPr>
        <p:spPr/>
        <p:txBody>
          <a:bodyPr>
            <a:normAutofit/>
          </a:bodyPr>
          <a:lstStyle/>
          <a:p>
            <a:r>
              <a:rPr lang="en-US" cap="none" dirty="0"/>
              <a:t>What orders do you expect to receive?</a:t>
            </a:r>
          </a:p>
        </p:txBody>
      </p:sp>
      <p:sp>
        <p:nvSpPr>
          <p:cNvPr id="4" name="Footer Placeholder 3"/>
          <p:cNvSpPr>
            <a:spLocks noGrp="1"/>
          </p:cNvSpPr>
          <p:nvPr>
            <p:ph type="ftr" sz="quarter" idx="11"/>
          </p:nvPr>
        </p:nvSpPr>
        <p:spPr>
          <a:xfrm>
            <a:off x="0" y="6492875"/>
            <a:ext cx="6672887" cy="365125"/>
          </a:xfrm>
        </p:spPr>
        <p:txBody>
          <a:bodyPr/>
          <a:lstStyle/>
          <a:p>
            <a:r>
              <a:rPr lang="en-US" dirty="0"/>
              <a:t>©NURSINGCASESTUDIES.COM</a:t>
            </a:r>
          </a:p>
        </p:txBody>
      </p:sp>
      <p:pic>
        <p:nvPicPr>
          <p:cNvPr id="5" name="Picture 4" descr="A screenshot of a video game&#10;&#10;Description generated with high confidence">
            <a:extLst>
              <a:ext uri="{FF2B5EF4-FFF2-40B4-BE49-F238E27FC236}">
                <a16:creationId xmlns:a16="http://schemas.microsoft.com/office/drawing/2014/main" id="{A3B68405-8BF4-4342-9419-55A58A6FA1EC}"/>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319884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4276B8-1A41-49DE-90A7-F070B4B6A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F7C92F8-CFE7-4D8A-AB04-2C4288002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4C2E811B-52B9-48BD-B240-AFACDEAF0DDF}"/>
              </a:ext>
            </a:extLst>
          </p:cNvPr>
          <p:cNvPicPr>
            <a:picLocks noChangeAspect="1"/>
          </p:cNvPicPr>
          <p:nvPr/>
        </p:nvPicPr>
        <p:blipFill rotWithShape="1">
          <a:blip r:embed="rId3"/>
          <a:srcRect l="2151" r="2149" b="-2"/>
          <a:stretch/>
        </p:blipFill>
        <p:spPr>
          <a:xfrm>
            <a:off x="8121445" y="1862231"/>
            <a:ext cx="3427091" cy="3142456"/>
          </a:xfrm>
          <a:prstGeom prst="roundRect">
            <a:avLst>
              <a:gd name="adj" fmla="val 5301"/>
            </a:avLst>
          </a:prstGeom>
          <a:solidFill>
            <a:schemeClr val="bg2">
              <a:lumMod val="40000"/>
              <a:lumOff val="60000"/>
            </a:schemeClr>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957CD5CB-E727-4276-ADCF-AF9E5E638D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E18C9D-01F1-4C2B-947D-2D1505FD7812}"/>
              </a:ext>
            </a:extLst>
          </p:cNvPr>
          <p:cNvSpPr>
            <a:spLocks noGrp="1"/>
          </p:cNvSpPr>
          <p:nvPr>
            <p:ph type="title"/>
          </p:nvPr>
        </p:nvSpPr>
        <p:spPr>
          <a:xfrm>
            <a:off x="913776" y="640831"/>
            <a:ext cx="6564205" cy="1573863"/>
          </a:xfrm>
        </p:spPr>
        <p:txBody>
          <a:bodyPr>
            <a:normAutofit/>
          </a:bodyPr>
          <a:lstStyle/>
          <a:p>
            <a:r>
              <a:rPr lang="en-US" dirty="0"/>
              <a:t>Bacterial Meningitis</a:t>
            </a:r>
          </a:p>
        </p:txBody>
      </p:sp>
      <p:sp>
        <p:nvSpPr>
          <p:cNvPr id="3" name="Content Placeholder 2">
            <a:extLst>
              <a:ext uri="{FF2B5EF4-FFF2-40B4-BE49-F238E27FC236}">
                <a16:creationId xmlns:a16="http://schemas.microsoft.com/office/drawing/2014/main" id="{8C2898AA-3469-43B4-B31F-5F9661FFF61D}"/>
              </a:ext>
            </a:extLst>
          </p:cNvPr>
          <p:cNvSpPr>
            <a:spLocks noGrp="1"/>
          </p:cNvSpPr>
          <p:nvPr>
            <p:ph sz="quarter" idx="13"/>
          </p:nvPr>
        </p:nvSpPr>
        <p:spPr>
          <a:xfrm>
            <a:off x="913774" y="2367092"/>
            <a:ext cx="6564207" cy="3881309"/>
          </a:xfrm>
        </p:spPr>
        <p:txBody>
          <a:bodyPr>
            <a:normAutofit/>
          </a:bodyPr>
          <a:lstStyle/>
          <a:p>
            <a:pPr lvl="1"/>
            <a:r>
              <a:rPr lang="en-US" cap="none"/>
              <a:t>Neuro-checks every 2 hours</a:t>
            </a:r>
          </a:p>
          <a:p>
            <a:pPr lvl="1"/>
            <a:r>
              <a:rPr lang="en-US" cap="none"/>
              <a:t>Droplet Precautions</a:t>
            </a:r>
          </a:p>
          <a:p>
            <a:pPr lvl="1"/>
            <a:r>
              <a:rPr lang="en-US" cap="none"/>
              <a:t>Broad Spectrum Antibiotic (examples)</a:t>
            </a:r>
          </a:p>
          <a:p>
            <a:pPr lvl="2"/>
            <a:r>
              <a:rPr lang="en-US" cap="none"/>
              <a:t>Ampicillin</a:t>
            </a:r>
          </a:p>
          <a:p>
            <a:pPr lvl="2"/>
            <a:r>
              <a:rPr lang="en-US" cap="none"/>
              <a:t>Tetracyclines </a:t>
            </a:r>
          </a:p>
          <a:p>
            <a:endParaRPr lang="en-US" dirty="0"/>
          </a:p>
        </p:txBody>
      </p:sp>
      <p:sp>
        <p:nvSpPr>
          <p:cNvPr id="4" name="Footer Placeholder 3"/>
          <p:cNvSpPr>
            <a:spLocks noGrp="1"/>
          </p:cNvSpPr>
          <p:nvPr>
            <p:ph type="ftr" sz="quarter" idx="11"/>
          </p:nvPr>
        </p:nvSpPr>
        <p:spPr>
          <a:xfrm>
            <a:off x="913775" y="6265130"/>
            <a:ext cx="4418389" cy="365125"/>
          </a:xfrm>
        </p:spPr>
        <p:txBody>
          <a:bodyPr>
            <a:normAutofit/>
          </a:bodyPr>
          <a:lstStyle/>
          <a:p>
            <a:pPr>
              <a:spcAft>
                <a:spcPts val="600"/>
              </a:spcAft>
            </a:pPr>
            <a:r>
              <a:rPr lang="en-US" dirty="0"/>
              <a:t>©NURSINGCASESTUDIES.COM</a:t>
            </a:r>
            <a:endParaRPr lang="en-US"/>
          </a:p>
        </p:txBody>
      </p:sp>
      <p:pic>
        <p:nvPicPr>
          <p:cNvPr id="9" name="Picture 8" descr="A screenshot of a video game&#10;&#10;Description generated with high confidence">
            <a:extLst>
              <a:ext uri="{FF2B5EF4-FFF2-40B4-BE49-F238E27FC236}">
                <a16:creationId xmlns:a16="http://schemas.microsoft.com/office/drawing/2014/main" id="{E399B006-FD7C-446A-868B-0755327A8E98}"/>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65751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8C9D-01F1-4C2B-947D-2D1505FD7812}"/>
              </a:ext>
            </a:extLst>
          </p:cNvPr>
          <p:cNvSpPr>
            <a:spLocks noGrp="1"/>
          </p:cNvSpPr>
          <p:nvPr>
            <p:ph type="title"/>
          </p:nvPr>
        </p:nvSpPr>
        <p:spPr/>
        <p:txBody>
          <a:bodyPr/>
          <a:lstStyle/>
          <a:p>
            <a:r>
              <a:rPr lang="en-US" dirty="0"/>
              <a:t>Bacterial Meningitis</a:t>
            </a:r>
          </a:p>
        </p:txBody>
      </p:sp>
      <p:sp>
        <p:nvSpPr>
          <p:cNvPr id="3" name="Content Placeholder 2">
            <a:extLst>
              <a:ext uri="{FF2B5EF4-FFF2-40B4-BE49-F238E27FC236}">
                <a16:creationId xmlns:a16="http://schemas.microsoft.com/office/drawing/2014/main" id="{8C2898AA-3469-43B4-B31F-5F9661FFF61D}"/>
              </a:ext>
            </a:extLst>
          </p:cNvPr>
          <p:cNvSpPr>
            <a:spLocks noGrp="1"/>
          </p:cNvSpPr>
          <p:nvPr>
            <p:ph sz="quarter" idx="13"/>
          </p:nvPr>
        </p:nvSpPr>
        <p:spPr/>
        <p:txBody>
          <a:bodyPr>
            <a:normAutofit/>
          </a:bodyPr>
          <a:lstStyle/>
          <a:p>
            <a:pPr lvl="1"/>
            <a:r>
              <a:rPr lang="en-US" sz="2400" b="1" cap="none" dirty="0">
                <a:solidFill>
                  <a:srgbClr val="0070C0"/>
                </a:solidFill>
              </a:rPr>
              <a:t>How will you implement droplet precautions?</a:t>
            </a:r>
          </a:p>
          <a:p>
            <a:endParaRPr lang="en-US" dirty="0"/>
          </a:p>
        </p:txBody>
      </p:sp>
      <p:sp>
        <p:nvSpPr>
          <p:cNvPr id="4" name="Footer Placeholder 3"/>
          <p:cNvSpPr>
            <a:spLocks noGrp="1"/>
          </p:cNvSpPr>
          <p:nvPr>
            <p:ph type="ftr" sz="quarter" idx="11"/>
          </p:nvPr>
        </p:nvSpPr>
        <p:spPr>
          <a:xfrm>
            <a:off x="0" y="6492875"/>
            <a:ext cx="6672887" cy="365125"/>
          </a:xfrm>
        </p:spPr>
        <p:txBody>
          <a:bodyPr/>
          <a:lstStyle/>
          <a:p>
            <a:r>
              <a:rPr lang="en-US" dirty="0"/>
              <a:t>©NURSINGCASESTUDIES.COM</a:t>
            </a:r>
          </a:p>
        </p:txBody>
      </p:sp>
      <p:pic>
        <p:nvPicPr>
          <p:cNvPr id="5" name="Picture 4" descr="A screenshot of a video game&#10;&#10;Description generated with high confidence">
            <a:extLst>
              <a:ext uri="{FF2B5EF4-FFF2-40B4-BE49-F238E27FC236}">
                <a16:creationId xmlns:a16="http://schemas.microsoft.com/office/drawing/2014/main" id="{102CFE12-0DAD-4984-ACC0-475FEC3CE7AF}"/>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319081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8C9D-01F1-4C2B-947D-2D1505FD7812}"/>
              </a:ext>
            </a:extLst>
          </p:cNvPr>
          <p:cNvSpPr>
            <a:spLocks noGrp="1"/>
          </p:cNvSpPr>
          <p:nvPr>
            <p:ph type="title"/>
          </p:nvPr>
        </p:nvSpPr>
        <p:spPr>
          <a:xfrm>
            <a:off x="818524" y="0"/>
            <a:ext cx="10364451" cy="1596177"/>
          </a:xfrm>
        </p:spPr>
        <p:txBody>
          <a:bodyPr/>
          <a:lstStyle/>
          <a:p>
            <a:r>
              <a:rPr lang="en-US"/>
              <a:t>Bacterial Meningitis</a:t>
            </a:r>
            <a:endParaRPr lang="en-US" dirty="0"/>
          </a:p>
        </p:txBody>
      </p:sp>
      <p:sp>
        <p:nvSpPr>
          <p:cNvPr id="4" name="Content Placeholder 3">
            <a:extLst>
              <a:ext uri="{FF2B5EF4-FFF2-40B4-BE49-F238E27FC236}">
                <a16:creationId xmlns:a16="http://schemas.microsoft.com/office/drawing/2014/main" id="{0AC8306F-603D-44CB-8AA1-B92E59FA43AA}"/>
              </a:ext>
            </a:extLst>
          </p:cNvPr>
          <p:cNvSpPr>
            <a:spLocks noGrp="1"/>
          </p:cNvSpPr>
          <p:nvPr>
            <p:ph sz="quarter" idx="14"/>
          </p:nvPr>
        </p:nvSpPr>
        <p:spPr>
          <a:xfrm>
            <a:off x="1671638" y="1729903"/>
            <a:ext cx="8443912" cy="4164611"/>
          </a:xfrm>
          <a:solidFill>
            <a:srgbClr val="33CCFF"/>
          </a:solidFill>
          <a:ln w="38100">
            <a:solidFill>
              <a:srgbClr val="002060"/>
            </a:solidFill>
          </a:ln>
        </p:spPr>
        <p:txBody>
          <a:bodyPr>
            <a:normAutofit/>
          </a:bodyPr>
          <a:lstStyle/>
          <a:p>
            <a:pPr marL="0" indent="0" algn="ctr">
              <a:buNone/>
            </a:pPr>
            <a:r>
              <a:rPr lang="en-US" b="1" cap="none"/>
              <a:t>DROPLET PRECAUTIONS</a:t>
            </a:r>
          </a:p>
          <a:p>
            <a:r>
              <a:rPr lang="en-US" cap="none"/>
              <a:t>Implemented for patients known to be infected with pathogens transmitted by respiratory droplets by a patient who is coughing, sneezing, or talking.</a:t>
            </a:r>
          </a:p>
          <a:p>
            <a:r>
              <a:rPr lang="en-US" cap="none"/>
              <a:t>Put a mask on the patient during transportation.</a:t>
            </a:r>
          </a:p>
          <a:p>
            <a:r>
              <a:rPr lang="en-US" cap="none"/>
              <a:t>All healthcare personnel and visitors entering the room will don a mask upon entry into the room.</a:t>
            </a:r>
          </a:p>
          <a:p>
            <a:r>
              <a:rPr lang="en-US" cap="none"/>
              <a:t>Place patient in a private room. </a:t>
            </a:r>
          </a:p>
          <a:p>
            <a:endParaRPr lang="en-US" cap="none"/>
          </a:p>
          <a:p>
            <a:endParaRPr lang="en-US" cap="none" dirty="0"/>
          </a:p>
        </p:txBody>
      </p:sp>
      <p:sp>
        <p:nvSpPr>
          <p:cNvPr id="3" name="Footer Placeholder 2"/>
          <p:cNvSpPr>
            <a:spLocks noGrp="1"/>
          </p:cNvSpPr>
          <p:nvPr>
            <p:ph type="ftr" sz="quarter" idx="11"/>
          </p:nvPr>
        </p:nvSpPr>
        <p:spPr>
          <a:xfrm>
            <a:off x="0" y="6492875"/>
            <a:ext cx="6672887" cy="365125"/>
          </a:xfrm>
        </p:spPr>
        <p:txBody>
          <a:bodyPr/>
          <a:lstStyle/>
          <a:p>
            <a:r>
              <a:rPr lang="en-US"/>
              <a:t>©NURSINGCASESTUDIES.COM</a:t>
            </a:r>
            <a:endParaRPr lang="en-US" dirty="0"/>
          </a:p>
        </p:txBody>
      </p:sp>
      <p:pic>
        <p:nvPicPr>
          <p:cNvPr id="5" name="Picture 4" descr="A screenshot of a video game&#10;&#10;Description generated with high confidence">
            <a:extLst>
              <a:ext uri="{FF2B5EF4-FFF2-40B4-BE49-F238E27FC236}">
                <a16:creationId xmlns:a16="http://schemas.microsoft.com/office/drawing/2014/main" id="{9B208463-98BC-4045-97C6-D7CFDFF4B4A9}"/>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25440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p:txBody>
          <a:bodyPr/>
          <a:lstStyle/>
          <a:p>
            <a:r>
              <a:rPr lang="en-US" dirty="0"/>
              <a:t>Diagnostic test results</a:t>
            </a:r>
          </a:p>
        </p:txBody>
      </p:sp>
      <p:sp>
        <p:nvSpPr>
          <p:cNvPr id="3" name="Content Placeholder 2">
            <a:extLst>
              <a:ext uri="{FF2B5EF4-FFF2-40B4-BE49-F238E27FC236}">
                <a16:creationId xmlns:a16="http://schemas.microsoft.com/office/drawing/2014/main" id="{689D8CB1-64E7-4D61-81D4-FB3A970CE743}"/>
              </a:ext>
            </a:extLst>
          </p:cNvPr>
          <p:cNvSpPr>
            <a:spLocks noGrp="1"/>
          </p:cNvSpPr>
          <p:nvPr>
            <p:ph sz="quarter" idx="13"/>
          </p:nvPr>
        </p:nvSpPr>
        <p:spPr/>
        <p:txBody>
          <a:bodyPr/>
          <a:lstStyle/>
          <a:p>
            <a:r>
              <a:rPr lang="en-US" cap="none" dirty="0"/>
              <a:t>LP-results are pending but the CSF was </a:t>
            </a:r>
            <a:r>
              <a:rPr lang="en-US" b="1" cap="none" dirty="0">
                <a:solidFill>
                  <a:srgbClr val="33CC33"/>
                </a:solidFill>
              </a:rPr>
              <a:t>turbid</a:t>
            </a:r>
            <a:r>
              <a:rPr lang="en-US" cap="none" dirty="0">
                <a:solidFill>
                  <a:srgbClr val="00FF00"/>
                </a:solidFill>
              </a:rPr>
              <a:t> </a:t>
            </a:r>
            <a:r>
              <a:rPr lang="en-US" cap="none" dirty="0"/>
              <a:t>and cloudy.</a:t>
            </a:r>
          </a:p>
          <a:p>
            <a:r>
              <a:rPr lang="en-US" cap="none" dirty="0"/>
              <a:t>CBC results: white count is elevated. </a:t>
            </a:r>
          </a:p>
          <a:p>
            <a:r>
              <a:rPr lang="en-US" cap="none" dirty="0"/>
              <a:t>Based on the test results the MD diagnosis Jaylee with bacterial meningitis. </a:t>
            </a:r>
          </a:p>
          <a:p>
            <a:r>
              <a:rPr lang="en-US" cap="none" dirty="0">
                <a:solidFill>
                  <a:srgbClr val="0000FF"/>
                </a:solidFill>
              </a:rPr>
              <a:t>What education is essential to provide to the patient’s friends and family?</a:t>
            </a:r>
          </a:p>
          <a:p>
            <a:pPr marL="0" indent="0">
              <a:buNone/>
            </a:pPr>
            <a:endParaRPr lang="en-US" cap="none" dirty="0"/>
          </a:p>
        </p:txBody>
      </p:sp>
      <p:sp>
        <p:nvSpPr>
          <p:cNvPr id="8" name="Content Placeholder 3">
            <a:extLst>
              <a:ext uri="{FF2B5EF4-FFF2-40B4-BE49-F238E27FC236}">
                <a16:creationId xmlns:a16="http://schemas.microsoft.com/office/drawing/2014/main" id="{17249682-865F-4CED-8BD9-54C7A105F7FB}"/>
              </a:ext>
            </a:extLst>
          </p:cNvPr>
          <p:cNvSpPr txBox="1">
            <a:spLocks/>
          </p:cNvSpPr>
          <p:nvPr/>
        </p:nvSpPr>
        <p:spPr>
          <a:xfrm>
            <a:off x="598746" y="2167731"/>
            <a:ext cx="5105400"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endParaRPr lang="en-US" sz="3200" b="1" cap="none" dirty="0">
              <a:solidFill>
                <a:srgbClr val="0000FF"/>
              </a:solidFill>
            </a:endParaRPr>
          </a:p>
        </p:txBody>
      </p:sp>
      <p:sp>
        <p:nvSpPr>
          <p:cNvPr id="4" name="Footer Placeholder 3"/>
          <p:cNvSpPr>
            <a:spLocks noGrp="1"/>
          </p:cNvSpPr>
          <p:nvPr>
            <p:ph type="ftr" sz="quarter" idx="11"/>
          </p:nvPr>
        </p:nvSpPr>
        <p:spPr>
          <a:xfrm>
            <a:off x="0" y="6492875"/>
            <a:ext cx="6672887" cy="365125"/>
          </a:xfrm>
        </p:spPr>
        <p:txBody>
          <a:bodyPr/>
          <a:lstStyle/>
          <a:p>
            <a:r>
              <a:rPr lang="en-US"/>
              <a:t>©NURSINGCASESTUDIES.COM</a:t>
            </a:r>
            <a:endParaRPr lang="en-US" dirty="0"/>
          </a:p>
        </p:txBody>
      </p:sp>
      <p:pic>
        <p:nvPicPr>
          <p:cNvPr id="6" name="Picture 5" descr="A screenshot of a video game&#10;&#10;Description generated with high confidence">
            <a:extLst>
              <a:ext uri="{FF2B5EF4-FFF2-40B4-BE49-F238E27FC236}">
                <a16:creationId xmlns:a16="http://schemas.microsoft.com/office/drawing/2014/main" id="{3ECDB56E-B439-45CA-B540-C4777EAEECF7}"/>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339828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B690EE-E995-4D13-9D5F-A72EA9CAC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A0E633B9-FE4A-4F0D-B7F5-EA63CD6F8F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15B7CFBC-278E-40CA-A116-6352893BBA2F}"/>
              </a:ext>
            </a:extLst>
          </p:cNvPr>
          <p:cNvPicPr>
            <a:picLocks noChangeAspect="1"/>
          </p:cNvPicPr>
          <p:nvPr/>
        </p:nvPicPr>
        <p:blipFill rotWithShape="1">
          <a:blip r:embed="rId3"/>
          <a:srcRect l="1179" r="2177" b="-2"/>
          <a:stretch/>
        </p:blipFill>
        <p:spPr>
          <a:xfrm>
            <a:off x="1" y="10"/>
            <a:ext cx="7552944" cy="6857990"/>
          </a:xfrm>
          <a:prstGeom prst="rect">
            <a:avLst/>
          </a:prstGeom>
          <a:solidFill>
            <a:schemeClr val="bg2">
              <a:lumMod val="40000"/>
              <a:lumOff val="60000"/>
            </a:schemeClr>
          </a:solidFill>
        </p:spPr>
      </p:pic>
      <p:cxnSp>
        <p:nvCxnSpPr>
          <p:cNvPr id="15" name="Straight Connector 14">
            <a:extLst>
              <a:ext uri="{FF2B5EF4-FFF2-40B4-BE49-F238E27FC236}">
                <a16:creationId xmlns:a16="http://schemas.microsoft.com/office/drawing/2014/main" id="{C82D2E27-E3C1-4F29-BC6A-7C7C3B07BF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0306955-0FC8-4AB2-8488-8825A0F51B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B3B0E537-E1E7-41BF-B9EE-FB44D53D4E94}"/>
              </a:ext>
            </a:extLst>
          </p:cNvPr>
          <p:cNvSpPr>
            <a:spLocks noGrp="1"/>
          </p:cNvSpPr>
          <p:nvPr>
            <p:ph type="title"/>
          </p:nvPr>
        </p:nvSpPr>
        <p:spPr>
          <a:xfrm>
            <a:off x="8196408" y="640831"/>
            <a:ext cx="3352128" cy="1573863"/>
          </a:xfrm>
        </p:spPr>
        <p:txBody>
          <a:bodyPr>
            <a:normAutofit/>
          </a:bodyPr>
          <a:lstStyle/>
          <a:p>
            <a:pPr algn="l"/>
            <a:r>
              <a:rPr lang="en-US" dirty="0"/>
              <a:t>Patient Profile</a:t>
            </a:r>
            <a:endParaRPr lang="en-US"/>
          </a:p>
        </p:txBody>
      </p:sp>
      <p:sp>
        <p:nvSpPr>
          <p:cNvPr id="3" name="Content Placeholder 2">
            <a:extLst>
              <a:ext uri="{FF2B5EF4-FFF2-40B4-BE49-F238E27FC236}">
                <a16:creationId xmlns:a16="http://schemas.microsoft.com/office/drawing/2014/main" id="{EE7388F1-E001-449E-AEAE-C37456060E9F}"/>
              </a:ext>
            </a:extLst>
          </p:cNvPr>
          <p:cNvSpPr>
            <a:spLocks noGrp="1"/>
          </p:cNvSpPr>
          <p:nvPr>
            <p:ph sz="quarter" idx="13"/>
          </p:nvPr>
        </p:nvSpPr>
        <p:spPr>
          <a:xfrm>
            <a:off x="8196408" y="2367092"/>
            <a:ext cx="3352128" cy="3881309"/>
          </a:xfrm>
        </p:spPr>
        <p:txBody>
          <a:bodyPr>
            <a:normAutofit/>
          </a:bodyPr>
          <a:lstStyle/>
          <a:p>
            <a:pPr>
              <a:defRPr/>
            </a:pPr>
            <a:r>
              <a:rPr lang="en-US" sz="1800" cap="none">
                <a:latin typeface="+mj-lt"/>
                <a:cs typeface="Arial" panose="020B0604020202020204" pitchFamily="34" charset="0"/>
              </a:rPr>
              <a:t>Jaylee Kraft is a 19-year-old African American college student. </a:t>
            </a:r>
          </a:p>
          <a:p>
            <a:pPr>
              <a:defRPr/>
            </a:pPr>
            <a:r>
              <a:rPr lang="en-US" sz="1800" cap="none">
                <a:latin typeface="+mj-lt"/>
                <a:cs typeface="Arial" panose="020B0604020202020204" pitchFamily="34" charset="0"/>
              </a:rPr>
              <a:t>She arrived to the emergency department where you work.</a:t>
            </a:r>
          </a:p>
          <a:p>
            <a:pPr>
              <a:defRPr/>
            </a:pPr>
            <a:r>
              <a:rPr lang="en-US" sz="1800" cap="none">
                <a:latin typeface="+mj-lt"/>
                <a:cs typeface="Arial" panose="020B0604020202020204" pitchFamily="34" charset="0"/>
              </a:rPr>
              <a:t>She was accompanied by two of her friends. </a:t>
            </a:r>
          </a:p>
        </p:txBody>
      </p:sp>
      <p:sp>
        <p:nvSpPr>
          <p:cNvPr id="2" name="Footer Placeholder 1"/>
          <p:cNvSpPr>
            <a:spLocks noGrp="1"/>
          </p:cNvSpPr>
          <p:nvPr>
            <p:ph type="ftr" sz="quarter" idx="11"/>
          </p:nvPr>
        </p:nvSpPr>
        <p:spPr>
          <a:xfrm>
            <a:off x="913775" y="6265130"/>
            <a:ext cx="5818404" cy="365125"/>
          </a:xfrm>
        </p:spPr>
        <p:txBody>
          <a:bodyPr>
            <a:normAutofit/>
          </a:bodyPr>
          <a:lstStyle/>
          <a:p>
            <a:pPr>
              <a:spcAft>
                <a:spcPts val="600"/>
              </a:spcAft>
            </a:pPr>
            <a:r>
              <a:rPr lang="en-US">
                <a:solidFill>
                  <a:srgbClr val="FFFFFF"/>
                </a:solidFill>
              </a:rPr>
              <a:t>©NURSINGCASESTUDIES.COM</a:t>
            </a:r>
          </a:p>
        </p:txBody>
      </p:sp>
      <p:pic>
        <p:nvPicPr>
          <p:cNvPr id="14" name="Picture 13" descr="A screenshot of a video game&#10;&#10;Description generated with high confidence">
            <a:extLst>
              <a:ext uri="{FF2B5EF4-FFF2-40B4-BE49-F238E27FC236}">
                <a16:creationId xmlns:a16="http://schemas.microsoft.com/office/drawing/2014/main" id="{52F2B8C8-97B9-4E4B-A389-34060FAF6AFB}"/>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71541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FE846C3-878B-4A61-87F4-2A5656E986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9">
            <a:extLst>
              <a:ext uri="{FF2B5EF4-FFF2-40B4-BE49-F238E27FC236}">
                <a16:creationId xmlns:a16="http://schemas.microsoft.com/office/drawing/2014/main" id="{C376E327-7931-4169-AA1F-B08DF6E107FD}"/>
              </a:ext>
            </a:extLst>
          </p:cNvPr>
          <p:cNvPicPr>
            <a:picLocks noGrp="1" noChangeAspect="1"/>
          </p:cNvPicPr>
          <p:nvPr>
            <p:ph sz="quarter" idx="13"/>
          </p:nvPr>
        </p:nvPicPr>
        <p:blipFill rotWithShape="1">
          <a:blip r:embed="rId4"/>
          <a:srcRect l="23459" r="24456" b="-2"/>
          <a:stretch/>
        </p:blipFill>
        <p:spPr>
          <a:xfrm>
            <a:off x="8121445" y="10"/>
            <a:ext cx="4070555" cy="6857990"/>
          </a:xfrm>
          <a:prstGeom prst="rect">
            <a:avLst/>
          </a:prstGeom>
          <a:solidFill>
            <a:schemeClr val="bg2">
              <a:lumMod val="40000"/>
              <a:lumOff val="60000"/>
            </a:schemeClr>
          </a:solidFill>
        </p:spPr>
      </p:pic>
      <p:pic>
        <p:nvPicPr>
          <p:cNvPr id="21" name="Picture 20">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6" y="618517"/>
            <a:ext cx="6672886" cy="1596177"/>
          </a:xfrm>
        </p:spPr>
        <p:txBody>
          <a:bodyPr vert="horz" lIns="91440" tIns="45720" rIns="91440" bIns="45720" rtlCol="0" anchor="ctr">
            <a:normAutofit/>
          </a:bodyPr>
          <a:lstStyle/>
          <a:p>
            <a:r>
              <a:rPr lang="en-US" dirty="0"/>
              <a:t>Communication </a:t>
            </a:r>
          </a:p>
        </p:txBody>
      </p:sp>
      <p:sp>
        <p:nvSpPr>
          <p:cNvPr id="6" name="Content Placeholder 3">
            <a:extLst>
              <a:ext uri="{FF2B5EF4-FFF2-40B4-BE49-F238E27FC236}">
                <a16:creationId xmlns:a16="http://schemas.microsoft.com/office/drawing/2014/main" id="{BB83BDF9-746E-4295-B078-9A6FBDB01841}"/>
              </a:ext>
            </a:extLst>
          </p:cNvPr>
          <p:cNvSpPr txBox="1">
            <a:spLocks noGrp="1"/>
          </p:cNvSpPr>
          <p:nvPr>
            <p:ph sz="quarter" idx="14"/>
          </p:nvPr>
        </p:nvSpPr>
        <p:spPr>
          <a:xfrm>
            <a:off x="913774" y="2367092"/>
            <a:ext cx="6672887"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cap="none" dirty="0"/>
              <a:t>What education is essential to provide to the patient’s friends and family?</a:t>
            </a:r>
          </a:p>
          <a:p>
            <a:pPr lvl="1"/>
            <a:r>
              <a:rPr lang="en-US" cap="none" dirty="0"/>
              <a:t>People who have close contact with anyone who has bacterial meningitis should be given prophylactic antibiotics.</a:t>
            </a:r>
          </a:p>
          <a:p>
            <a:pPr lvl="1"/>
            <a:r>
              <a:rPr lang="en-US" cap="none" dirty="0"/>
              <a:t>Jaylee’s friends and the family she moved in with may require treatment.  </a:t>
            </a:r>
          </a:p>
        </p:txBody>
      </p:sp>
      <p:sp>
        <p:nvSpPr>
          <p:cNvPr id="3" name="Footer Placeholder 2"/>
          <p:cNvSpPr>
            <a:spLocks noGrp="1"/>
          </p:cNvSpPr>
          <p:nvPr>
            <p:ph type="ftr" sz="quarter" idx="11"/>
          </p:nvPr>
        </p:nvSpPr>
        <p:spPr>
          <a:xfrm>
            <a:off x="913775" y="5883275"/>
            <a:ext cx="4418389"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©NURSINGCASESTUDIES.COM</a:t>
            </a:r>
          </a:p>
        </p:txBody>
      </p:sp>
      <p:cxnSp>
        <p:nvCxnSpPr>
          <p:cNvPr id="23" name="Straight Connector 22">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17249682-865F-4CED-8BD9-54C7A105F7FB}"/>
              </a:ext>
            </a:extLst>
          </p:cNvPr>
          <p:cNvSpPr txBox="1">
            <a:spLocks/>
          </p:cNvSpPr>
          <p:nvPr/>
        </p:nvSpPr>
        <p:spPr>
          <a:xfrm>
            <a:off x="598746" y="2167731"/>
            <a:ext cx="5105400"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endParaRPr lang="en-US" sz="3200" b="1" cap="none" dirty="0">
              <a:solidFill>
                <a:srgbClr val="0000FF"/>
              </a:solidFill>
            </a:endParaRPr>
          </a:p>
        </p:txBody>
      </p:sp>
      <p:pic>
        <p:nvPicPr>
          <p:cNvPr id="14" name="Picture 13" descr="A screenshot of a video game&#10;&#10;Description generated with high confidence">
            <a:extLst>
              <a:ext uri="{FF2B5EF4-FFF2-40B4-BE49-F238E27FC236}">
                <a16:creationId xmlns:a16="http://schemas.microsoft.com/office/drawing/2014/main" id="{9F7FD8E8-DC02-4B90-96CE-A93C1B0DC94E}"/>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578776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a:extLst>
              <a:ext uri="{FF2B5EF4-FFF2-40B4-BE49-F238E27FC236}">
                <a16:creationId xmlns:a16="http://schemas.microsoft.com/office/drawing/2014/main" id="{9FE846C3-878B-4A61-87F4-2A5656E986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13">
            <a:extLst>
              <a:ext uri="{FF2B5EF4-FFF2-40B4-BE49-F238E27FC236}">
                <a16:creationId xmlns:a16="http://schemas.microsoft.com/office/drawing/2014/main" id="{D4789EB8-C7B9-41CD-9B95-DCCECF1E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09523DF8-9928-4EF3-8A60-071169D974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31877862-089A-47B6-8672-AE549AC15110}"/>
              </a:ext>
            </a:extLst>
          </p:cNvPr>
          <p:cNvPicPr>
            <a:picLocks noGrp="1" noChangeAspect="1"/>
          </p:cNvPicPr>
          <p:nvPr>
            <p:ph sz="quarter" idx="13"/>
          </p:nvPr>
        </p:nvPicPr>
        <p:blipFill rotWithShape="1">
          <a:blip r:embed="rId4"/>
          <a:srcRect l="23459" r="24456" b="-2"/>
          <a:stretch/>
        </p:blipFill>
        <p:spPr>
          <a:xfrm>
            <a:off x="20" y="10"/>
            <a:ext cx="4070535" cy="6857990"/>
          </a:xfrm>
          <a:prstGeom prst="rect">
            <a:avLst/>
          </a:prstGeom>
          <a:solidFill>
            <a:schemeClr val="bg2">
              <a:lumMod val="40000"/>
              <a:lumOff val="60000"/>
            </a:schemeClr>
          </a:solidFill>
        </p:spPr>
      </p:pic>
      <p:pic>
        <p:nvPicPr>
          <p:cNvPr id="26" name="Picture 17">
            <a:extLst>
              <a:ext uri="{FF2B5EF4-FFF2-40B4-BE49-F238E27FC236}">
                <a16:creationId xmlns:a16="http://schemas.microsoft.com/office/drawing/2014/main" id="{0DBE017B-E5E7-4BF1-81B6-346D7281AB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4465050" y="618517"/>
            <a:ext cx="6672886" cy="1596177"/>
          </a:xfrm>
        </p:spPr>
        <p:txBody>
          <a:bodyPr vert="horz" lIns="91440" tIns="45720" rIns="91440" bIns="45720" rtlCol="0" anchor="ctr">
            <a:normAutofit/>
          </a:bodyPr>
          <a:lstStyle/>
          <a:p>
            <a:r>
              <a:rPr lang="en-US" dirty="0"/>
              <a:t>Communication </a:t>
            </a:r>
          </a:p>
        </p:txBody>
      </p:sp>
      <p:sp>
        <p:nvSpPr>
          <p:cNvPr id="4" name="Content Placeholder 3">
            <a:extLst>
              <a:ext uri="{FF2B5EF4-FFF2-40B4-BE49-F238E27FC236}">
                <a16:creationId xmlns:a16="http://schemas.microsoft.com/office/drawing/2014/main" id="{3000C6E6-4992-451D-BA24-05019951B9B5}"/>
              </a:ext>
            </a:extLst>
          </p:cNvPr>
          <p:cNvSpPr>
            <a:spLocks noGrp="1"/>
          </p:cNvSpPr>
          <p:nvPr>
            <p:ph sz="quarter" idx="14"/>
          </p:nvPr>
        </p:nvSpPr>
        <p:spPr>
          <a:xfrm>
            <a:off x="4465048" y="1733550"/>
            <a:ext cx="6672887" cy="4057649"/>
          </a:xfrm>
        </p:spPr>
        <p:txBody>
          <a:bodyPr vert="horz" lIns="91440" tIns="45720" rIns="91440" bIns="45720" rtlCol="0">
            <a:normAutofit/>
          </a:bodyPr>
          <a:lstStyle/>
          <a:p>
            <a:pPr>
              <a:lnSpc>
                <a:spcPct val="110000"/>
              </a:lnSpc>
            </a:pPr>
            <a:r>
              <a:rPr lang="en-US" sz="1400" cap="none" dirty="0"/>
              <a:t>You call report to RN Ami Smith:</a:t>
            </a:r>
          </a:p>
          <a:p>
            <a:pPr>
              <a:lnSpc>
                <a:spcPct val="110000"/>
              </a:lnSpc>
            </a:pPr>
            <a:r>
              <a:rPr lang="en-US" sz="1400" cap="none" dirty="0"/>
              <a:t>You have learned that Jaylee lives with a young couple and they have two small children. Jaylee spends a lot of time with them.</a:t>
            </a:r>
          </a:p>
          <a:p>
            <a:pPr>
              <a:lnSpc>
                <a:spcPct val="110000"/>
              </a:lnSpc>
            </a:pPr>
            <a:r>
              <a:rPr lang="en-US" sz="1400" cap="none" dirty="0"/>
              <a:t>Jaylee’s LOC has decreased since arrival to the Emergency Department. Pt is agitated and confused. </a:t>
            </a:r>
          </a:p>
          <a:p>
            <a:pPr>
              <a:lnSpc>
                <a:spcPct val="110000"/>
              </a:lnSpc>
            </a:pPr>
            <a:r>
              <a:rPr lang="en-US" sz="1400" cap="none" dirty="0"/>
              <a:t>Soft wrist restraints are ordered bilaterally. </a:t>
            </a:r>
          </a:p>
          <a:p>
            <a:pPr>
              <a:lnSpc>
                <a:spcPct val="110000"/>
              </a:lnSpc>
            </a:pPr>
            <a:r>
              <a:rPr lang="en-US" sz="1400" cap="none" dirty="0"/>
              <a:t>No family at bedside. </a:t>
            </a:r>
          </a:p>
          <a:p>
            <a:pPr>
              <a:lnSpc>
                <a:spcPct val="110000"/>
              </a:lnSpc>
            </a:pPr>
            <a:r>
              <a:rPr lang="en-US" sz="1400" cap="none" dirty="0"/>
              <a:t>CSF elevated protein and decreased glucose. </a:t>
            </a:r>
          </a:p>
          <a:p>
            <a:pPr>
              <a:lnSpc>
                <a:spcPct val="110000"/>
              </a:lnSpc>
            </a:pPr>
            <a:r>
              <a:rPr lang="en-US" sz="1400" cap="none" dirty="0"/>
              <a:t>Blood cultures sent. </a:t>
            </a:r>
          </a:p>
          <a:p>
            <a:pPr>
              <a:lnSpc>
                <a:spcPct val="110000"/>
              </a:lnSpc>
            </a:pPr>
            <a:r>
              <a:rPr lang="en-US" sz="1400" cap="none" dirty="0"/>
              <a:t>Received one dose of IV Ampicillin.</a:t>
            </a:r>
          </a:p>
          <a:p>
            <a:pPr>
              <a:lnSpc>
                <a:spcPct val="110000"/>
              </a:lnSpc>
            </a:pPr>
            <a:r>
              <a:rPr lang="en-US" sz="1400" cap="none" dirty="0"/>
              <a:t>One seizure lasting approximately 45 seconds.</a:t>
            </a:r>
          </a:p>
          <a:p>
            <a:pPr>
              <a:lnSpc>
                <a:spcPct val="110000"/>
              </a:lnSpc>
            </a:pPr>
            <a:r>
              <a:rPr lang="en-US" sz="1400" cap="none" dirty="0"/>
              <a:t>IVF’s: LR @ 50 ml/hour.</a:t>
            </a:r>
            <a:endParaRPr lang="en-US" sz="1400" cap="none" dirty="0">
              <a:highlight>
                <a:srgbClr val="FFFF00"/>
              </a:highlight>
            </a:endParaRPr>
          </a:p>
          <a:p>
            <a:pPr>
              <a:lnSpc>
                <a:spcPct val="110000"/>
              </a:lnSpc>
            </a:pPr>
            <a:endParaRPr lang="en-US" sz="1000" dirty="0"/>
          </a:p>
        </p:txBody>
      </p:sp>
      <p:cxnSp>
        <p:nvCxnSpPr>
          <p:cNvPr id="27" name="Straight Connector 19">
            <a:extLst>
              <a:ext uri="{FF2B5EF4-FFF2-40B4-BE49-F238E27FC236}">
                <a16:creationId xmlns:a16="http://schemas.microsoft.com/office/drawing/2014/main" id="{C1A230AA-FCCE-4008-A77C-D74AB0F513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23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4465048" y="5883275"/>
            <a:ext cx="4918665"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©NURSINGCASESTUDIES.COM</a:t>
            </a:r>
          </a:p>
        </p:txBody>
      </p:sp>
      <p:pic>
        <p:nvPicPr>
          <p:cNvPr id="12" name="Picture 11" descr="A screenshot of a video game&#10;&#10;Description generated with high confidence">
            <a:extLst>
              <a:ext uri="{FF2B5EF4-FFF2-40B4-BE49-F238E27FC236}">
                <a16:creationId xmlns:a16="http://schemas.microsoft.com/office/drawing/2014/main" id="{ABB4EEA4-108E-4E7B-9038-DE05400A4F28}"/>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48564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AC1D0BB8-9BD1-42C5-91EA-27669094A4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261E0EC-A983-4DF0-AF6B-CFFEA0192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5" y="618517"/>
            <a:ext cx="10364451" cy="1596177"/>
          </a:xfrm>
        </p:spPr>
        <p:txBody>
          <a:bodyPr vert="horz" lIns="91440" tIns="45720" rIns="91440" bIns="45720" rtlCol="0" anchor="ctr">
            <a:normAutofit fontScale="90000"/>
          </a:bodyPr>
          <a:lstStyle/>
          <a:p>
            <a:r>
              <a:rPr lang="en-US" dirty="0"/>
              <a:t>Communication</a:t>
            </a:r>
            <a:br>
              <a:rPr lang="en-US" dirty="0"/>
            </a:br>
            <a:r>
              <a:rPr lang="en-US" dirty="0"/>
              <a:t>What information will you include in BS handover?</a:t>
            </a:r>
            <a:br>
              <a:rPr lang="en-US" dirty="0"/>
            </a:br>
            <a:r>
              <a:rPr lang="en-US" dirty="0"/>
              <a:t> </a:t>
            </a:r>
          </a:p>
        </p:txBody>
      </p:sp>
      <p:sp>
        <p:nvSpPr>
          <p:cNvPr id="3" name="Footer Placeholder 2"/>
          <p:cNvSpPr>
            <a:spLocks noGrp="1"/>
          </p:cNvSpPr>
          <p:nvPr>
            <p:ph type="ftr" sz="quarter" idx="11"/>
          </p:nvPr>
        </p:nvSpPr>
        <p:spPr>
          <a:xfrm>
            <a:off x="913774" y="5883275"/>
            <a:ext cx="6672887"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©NURSINGCASESTUDIES.COM</a:t>
            </a:r>
          </a:p>
        </p:txBody>
      </p:sp>
      <p:graphicFrame>
        <p:nvGraphicFramePr>
          <p:cNvPr id="35" name="Content Placeholder 3">
            <a:extLst>
              <a:ext uri="{FF2B5EF4-FFF2-40B4-BE49-F238E27FC236}">
                <a16:creationId xmlns:a16="http://schemas.microsoft.com/office/drawing/2014/main" id="{762E0F72-1790-480E-8218-B524F29F4BE4}"/>
              </a:ext>
            </a:extLst>
          </p:cNvPr>
          <p:cNvGraphicFramePr>
            <a:graphicFrameLocks noGrp="1"/>
          </p:cNvGraphicFramePr>
          <p:nvPr>
            <p:ph sz="quarter" idx="14"/>
            <p:extLst>
              <p:ext uri="{D42A27DB-BD31-4B8C-83A1-F6EECF244321}">
                <p14:modId xmlns:p14="http://schemas.microsoft.com/office/powerpoint/2010/main" val="2806997949"/>
              </p:ext>
            </p:extLst>
          </p:nvPr>
        </p:nvGraphicFramePr>
        <p:xfrm>
          <a:off x="1476375" y="2532475"/>
          <a:ext cx="9201150" cy="3039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A screenshot of a video game&#10;&#10;Description generated with high confidence">
            <a:extLst>
              <a:ext uri="{FF2B5EF4-FFF2-40B4-BE49-F238E27FC236}">
                <a16:creationId xmlns:a16="http://schemas.microsoft.com/office/drawing/2014/main" id="{EB2A52FA-B51C-497F-AE02-9BF9077BAD02}"/>
              </a:ext>
            </a:extLst>
          </p:cNvPr>
          <p:cNvPicPr>
            <a:picLocks noChangeAspect="1"/>
          </p:cNvPicPr>
          <p:nvPr/>
        </p:nvPicPr>
        <p:blipFill>
          <a:blip r:embed="rId9"/>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270309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p:txBody>
          <a:bodyPr/>
          <a:lstStyle/>
          <a:p>
            <a:r>
              <a:rPr lang="en-US" dirty="0"/>
              <a:t>Communication - SBAR</a:t>
            </a:r>
          </a:p>
        </p:txBody>
      </p:sp>
      <p:sp>
        <p:nvSpPr>
          <p:cNvPr id="4" name="Content Placeholder 3">
            <a:extLst>
              <a:ext uri="{FF2B5EF4-FFF2-40B4-BE49-F238E27FC236}">
                <a16:creationId xmlns:a16="http://schemas.microsoft.com/office/drawing/2014/main" id="{3000C6E6-4992-451D-BA24-05019951B9B5}"/>
              </a:ext>
            </a:extLst>
          </p:cNvPr>
          <p:cNvSpPr>
            <a:spLocks noGrp="1"/>
          </p:cNvSpPr>
          <p:nvPr>
            <p:ph sz="quarter" idx="14"/>
          </p:nvPr>
        </p:nvSpPr>
        <p:spPr>
          <a:xfrm>
            <a:off x="1066800" y="2367092"/>
            <a:ext cx="10210800" cy="3424107"/>
          </a:xfrm>
        </p:spPr>
        <p:txBody>
          <a:bodyPr>
            <a:normAutofit/>
          </a:bodyPr>
          <a:lstStyle/>
          <a:p>
            <a:r>
              <a:rPr lang="en-US" b="1" cap="none" dirty="0"/>
              <a:t>Situation:</a:t>
            </a:r>
            <a:r>
              <a:rPr lang="en-US" cap="none" dirty="0"/>
              <a:t> Jaylee is a 19 year-old-African American female being admitted with suspected bacterial meningitis. No family at bedside. Her parents are on their way but they don’t live nearby and won’t arrive for at least four hours. Two of her friends are with her.  </a:t>
            </a:r>
          </a:p>
        </p:txBody>
      </p:sp>
      <p:sp>
        <p:nvSpPr>
          <p:cNvPr id="3" name="Footer Placeholder 2"/>
          <p:cNvSpPr>
            <a:spLocks noGrp="1"/>
          </p:cNvSpPr>
          <p:nvPr>
            <p:ph type="ftr" sz="quarter" idx="11"/>
          </p:nvPr>
        </p:nvSpPr>
        <p:spPr>
          <a:xfrm>
            <a:off x="0" y="6492875"/>
            <a:ext cx="6672887" cy="365125"/>
          </a:xfrm>
        </p:spPr>
        <p:txBody>
          <a:bodyPr/>
          <a:lstStyle/>
          <a:p>
            <a:r>
              <a:rPr lang="en-US" dirty="0"/>
              <a:t>©NURSINGCASESTUDIES.COM</a:t>
            </a:r>
          </a:p>
        </p:txBody>
      </p:sp>
      <p:pic>
        <p:nvPicPr>
          <p:cNvPr id="5" name="Picture 4" descr="A screenshot of a video game&#10;&#10;Description generated with high confidence">
            <a:extLst>
              <a:ext uri="{FF2B5EF4-FFF2-40B4-BE49-F238E27FC236}">
                <a16:creationId xmlns:a16="http://schemas.microsoft.com/office/drawing/2014/main" id="{C4C1B1FF-B954-44EF-8E4C-F80F06FBB7C7}"/>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2374336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 name="Rectangle 13">
            <a:extLst>
              <a:ext uri="{FF2B5EF4-FFF2-40B4-BE49-F238E27FC236}">
                <a16:creationId xmlns:a16="http://schemas.microsoft.com/office/drawing/2014/main" id="{564276B8-1A41-49DE-90A7-F070B4B6A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a:extLst>
              <a:ext uri="{FF2B5EF4-FFF2-40B4-BE49-F238E27FC236}">
                <a16:creationId xmlns:a16="http://schemas.microsoft.com/office/drawing/2014/main" id="{5F7C92F8-CFE7-4D8A-AB04-2C4288002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C4ECF343-36D1-4D60-AAE7-586ABE6A2381}"/>
              </a:ext>
            </a:extLst>
          </p:cNvPr>
          <p:cNvPicPr>
            <a:picLocks noChangeAspect="1"/>
          </p:cNvPicPr>
          <p:nvPr/>
        </p:nvPicPr>
        <p:blipFill rotWithShape="1">
          <a:blip r:embed="rId4"/>
          <a:srcRect l="2151" r="2149" b="-2"/>
          <a:stretch/>
        </p:blipFill>
        <p:spPr>
          <a:xfrm>
            <a:off x="8121445" y="1862231"/>
            <a:ext cx="3427091" cy="3142456"/>
          </a:xfrm>
          <a:prstGeom prst="roundRect">
            <a:avLst>
              <a:gd name="adj" fmla="val 5301"/>
            </a:avLst>
          </a:prstGeom>
          <a:solidFill>
            <a:schemeClr val="bg2">
              <a:lumMod val="40000"/>
              <a:lumOff val="60000"/>
            </a:schemeClr>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2" name="Picture 17">
            <a:extLst>
              <a:ext uri="{FF2B5EF4-FFF2-40B4-BE49-F238E27FC236}">
                <a16:creationId xmlns:a16="http://schemas.microsoft.com/office/drawing/2014/main" id="{957CD5CB-E727-4276-ADCF-AF9E5E638D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6" y="640831"/>
            <a:ext cx="6564205" cy="1573863"/>
          </a:xfrm>
        </p:spPr>
        <p:txBody>
          <a:bodyPr vert="horz" lIns="91440" tIns="45720" rIns="91440" bIns="45720" rtlCol="0" anchor="ctr">
            <a:normAutofit/>
          </a:bodyPr>
          <a:lstStyle/>
          <a:p>
            <a:r>
              <a:rPr lang="en-US"/>
              <a:t>Communication - SBAR</a:t>
            </a:r>
            <a:endParaRPr lang="en-US" dirty="0"/>
          </a:p>
        </p:txBody>
      </p:sp>
      <p:sp>
        <p:nvSpPr>
          <p:cNvPr id="4" name="Content Placeholder 3">
            <a:extLst>
              <a:ext uri="{FF2B5EF4-FFF2-40B4-BE49-F238E27FC236}">
                <a16:creationId xmlns:a16="http://schemas.microsoft.com/office/drawing/2014/main" id="{3000C6E6-4992-451D-BA24-05019951B9B5}"/>
              </a:ext>
            </a:extLst>
          </p:cNvPr>
          <p:cNvSpPr>
            <a:spLocks noGrp="1"/>
          </p:cNvSpPr>
          <p:nvPr>
            <p:ph sz="quarter" idx="14"/>
          </p:nvPr>
        </p:nvSpPr>
        <p:spPr>
          <a:xfrm>
            <a:off x="913774" y="2367092"/>
            <a:ext cx="6564207" cy="3881309"/>
          </a:xfrm>
        </p:spPr>
        <p:txBody>
          <a:bodyPr vert="horz" lIns="91440" tIns="45720" rIns="91440" bIns="45720" rtlCol="0">
            <a:normAutofit/>
          </a:bodyPr>
          <a:lstStyle/>
          <a:p>
            <a:r>
              <a:rPr lang="en-US" b="1" cap="none" dirty="0"/>
              <a:t>Background: </a:t>
            </a:r>
            <a:r>
              <a:rPr lang="en-US" cap="none" dirty="0"/>
              <a:t>Jaylee was camping with friends when she experienced a fever and neurological changes. She is a college student and works as a photographer. She moved into the home of a couple with two small children. She picks up side jobs as a photographer to earn extra money. </a:t>
            </a:r>
          </a:p>
        </p:txBody>
      </p:sp>
      <p:sp>
        <p:nvSpPr>
          <p:cNvPr id="3" name="Footer Placeholder 2"/>
          <p:cNvSpPr>
            <a:spLocks noGrp="1"/>
          </p:cNvSpPr>
          <p:nvPr>
            <p:ph type="ftr" sz="quarter" idx="11"/>
          </p:nvPr>
        </p:nvSpPr>
        <p:spPr>
          <a:xfrm>
            <a:off x="913775" y="6265130"/>
            <a:ext cx="4418389"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©NURSINGCASESTUDIES.COM</a:t>
            </a:r>
          </a:p>
        </p:txBody>
      </p:sp>
      <p:pic>
        <p:nvPicPr>
          <p:cNvPr id="11" name="Picture 10" descr="A screenshot of a video game&#10;&#10;Description generated with high confidence">
            <a:extLst>
              <a:ext uri="{FF2B5EF4-FFF2-40B4-BE49-F238E27FC236}">
                <a16:creationId xmlns:a16="http://schemas.microsoft.com/office/drawing/2014/main" id="{9F997134-081F-4C5F-8EDA-3285A62536D6}"/>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898043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p:txBody>
          <a:bodyPr/>
          <a:lstStyle/>
          <a:p>
            <a:r>
              <a:rPr lang="en-US" dirty="0"/>
              <a:t>Communication - SBAR</a:t>
            </a:r>
          </a:p>
        </p:txBody>
      </p:sp>
      <p:sp>
        <p:nvSpPr>
          <p:cNvPr id="4" name="Content Placeholder 3">
            <a:extLst>
              <a:ext uri="{FF2B5EF4-FFF2-40B4-BE49-F238E27FC236}">
                <a16:creationId xmlns:a16="http://schemas.microsoft.com/office/drawing/2014/main" id="{3000C6E6-4992-451D-BA24-05019951B9B5}"/>
              </a:ext>
            </a:extLst>
          </p:cNvPr>
          <p:cNvSpPr>
            <a:spLocks noGrp="1"/>
          </p:cNvSpPr>
          <p:nvPr>
            <p:ph sz="quarter" idx="14"/>
          </p:nvPr>
        </p:nvSpPr>
        <p:spPr>
          <a:xfrm>
            <a:off x="1066800" y="2367092"/>
            <a:ext cx="10210800" cy="3424107"/>
          </a:xfrm>
        </p:spPr>
        <p:txBody>
          <a:bodyPr>
            <a:normAutofit fontScale="92500" lnSpcReduction="10000"/>
          </a:bodyPr>
          <a:lstStyle/>
          <a:p>
            <a:r>
              <a:rPr lang="en-US" b="1" cap="none" dirty="0"/>
              <a:t>Assessment: </a:t>
            </a:r>
            <a:r>
              <a:rPr lang="en-US" cap="none" dirty="0"/>
              <a:t>Jaylee is alert &amp; oriented to person/place/time/situation, with intermittent confusion. Complains of headache and rates pain a 10/10. PERRLA . Her LOC has deteriorated since her arrival to the ED. She is agitated and increasingly lethargic. Her WBC’s are elevated at 30,000/mm3 and her neutrophils are 25,000/mm3. Her CSF was turbid and cloudy and positive for glucose and protein. PT is elevate and PTT is within range but at the upper limits of expected ranges. She verbalizes she is sick but has attempted to pull out her IV several times and attempts to get out of bed. She had one seizure about two hours ago that lasted 45 seconds. Circulatory status is stable: Skin warm and dry to touch. Capillary refill &lt; 3 seconds. Apical HRR. Peripheral pulses palpable X4 at +2. No edema. Able to move all extremities, equal grips bilaterally, ℅ stiff neck and unable to turn head. Dry mucous membranes, cracked lips, small </a:t>
            </a:r>
            <a:r>
              <a:rPr lang="en-US" cap="none" dirty="0" err="1"/>
              <a:t>petechiae</a:t>
            </a:r>
            <a:r>
              <a:rPr lang="en-US" cap="none" dirty="0"/>
              <a:t> over left upper torso and abdomen. </a:t>
            </a:r>
          </a:p>
        </p:txBody>
      </p:sp>
      <p:sp>
        <p:nvSpPr>
          <p:cNvPr id="3" name="Footer Placeholder 2"/>
          <p:cNvSpPr>
            <a:spLocks noGrp="1"/>
          </p:cNvSpPr>
          <p:nvPr>
            <p:ph type="ftr" sz="quarter" idx="11"/>
          </p:nvPr>
        </p:nvSpPr>
        <p:spPr>
          <a:xfrm>
            <a:off x="0" y="6492875"/>
            <a:ext cx="6672887" cy="365125"/>
          </a:xfrm>
        </p:spPr>
        <p:txBody>
          <a:bodyPr/>
          <a:lstStyle/>
          <a:p>
            <a:r>
              <a:rPr lang="en-US" dirty="0"/>
              <a:t>©NURSINGCASESTUDIES.COM</a:t>
            </a:r>
          </a:p>
        </p:txBody>
      </p:sp>
      <p:pic>
        <p:nvPicPr>
          <p:cNvPr id="5" name="Picture 4" descr="A screenshot of a video game&#10;&#10;Description generated with high confidence">
            <a:extLst>
              <a:ext uri="{FF2B5EF4-FFF2-40B4-BE49-F238E27FC236}">
                <a16:creationId xmlns:a16="http://schemas.microsoft.com/office/drawing/2014/main" id="{29876E21-A21A-4DB7-AA63-CE25FCECB62A}"/>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2358084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descr="A picture containing electronics&#10;&#10;Description generated with high confidence">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564276B8-1A41-49DE-90A7-F070B4B6A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picture containing electronics&#10;&#10;Description generated with high confidence">
            <a:extLst>
              <a:ext uri="{FF2B5EF4-FFF2-40B4-BE49-F238E27FC236}">
                <a16:creationId xmlns:a16="http://schemas.microsoft.com/office/drawing/2014/main" id="{5F7C92F8-CFE7-4D8A-AB04-2C4288002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descr="A person posing for the camera&#10;&#10;Description generated with very high confidence">
            <a:extLst>
              <a:ext uri="{FF2B5EF4-FFF2-40B4-BE49-F238E27FC236}">
                <a16:creationId xmlns:a16="http://schemas.microsoft.com/office/drawing/2014/main" id="{DFCFD93D-D595-41C8-93B6-9788CAC4B76A}"/>
              </a:ext>
            </a:extLst>
          </p:cNvPr>
          <p:cNvPicPr>
            <a:picLocks noChangeAspect="1"/>
          </p:cNvPicPr>
          <p:nvPr/>
        </p:nvPicPr>
        <p:blipFill rotWithShape="1">
          <a:blip r:embed="rId4"/>
          <a:srcRect l="2151" r="2149" b="-2"/>
          <a:stretch/>
        </p:blipFill>
        <p:spPr>
          <a:xfrm>
            <a:off x="8121445" y="1862231"/>
            <a:ext cx="3427091" cy="3142456"/>
          </a:xfrm>
          <a:prstGeom prst="roundRect">
            <a:avLst>
              <a:gd name="adj" fmla="val 5301"/>
            </a:avLst>
          </a:prstGeom>
          <a:solidFill>
            <a:schemeClr val="bg2">
              <a:lumMod val="40000"/>
              <a:lumOff val="60000"/>
            </a:schemeClr>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8" name="Picture 17">
            <a:extLst>
              <a:ext uri="{FF2B5EF4-FFF2-40B4-BE49-F238E27FC236}">
                <a16:creationId xmlns:a16="http://schemas.microsoft.com/office/drawing/2014/main" id="{957CD5CB-E727-4276-ADCF-AF9E5E638D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6" y="640831"/>
            <a:ext cx="6564205" cy="1573863"/>
          </a:xfrm>
        </p:spPr>
        <p:txBody>
          <a:bodyPr vert="horz" lIns="91440" tIns="45720" rIns="91440" bIns="45720" rtlCol="0" anchor="ctr">
            <a:normAutofit/>
          </a:bodyPr>
          <a:lstStyle/>
          <a:p>
            <a:r>
              <a:rPr lang="en-US" dirty="0"/>
              <a:t>Communication </a:t>
            </a:r>
          </a:p>
        </p:txBody>
      </p:sp>
      <p:sp>
        <p:nvSpPr>
          <p:cNvPr id="4" name="Content Placeholder 3">
            <a:extLst>
              <a:ext uri="{FF2B5EF4-FFF2-40B4-BE49-F238E27FC236}">
                <a16:creationId xmlns:a16="http://schemas.microsoft.com/office/drawing/2014/main" id="{3000C6E6-4992-451D-BA24-05019951B9B5}"/>
              </a:ext>
            </a:extLst>
          </p:cNvPr>
          <p:cNvSpPr>
            <a:spLocks noGrp="1"/>
          </p:cNvSpPr>
          <p:nvPr>
            <p:ph sz="quarter" idx="14"/>
          </p:nvPr>
        </p:nvSpPr>
        <p:spPr>
          <a:xfrm>
            <a:off x="913774" y="2367092"/>
            <a:ext cx="6564207" cy="3881309"/>
          </a:xfrm>
        </p:spPr>
        <p:txBody>
          <a:bodyPr vert="horz" lIns="91440" tIns="45720" rIns="91440" bIns="45720" rtlCol="0">
            <a:normAutofit/>
          </a:bodyPr>
          <a:lstStyle/>
          <a:p>
            <a:r>
              <a:rPr lang="en-US" cap="none" dirty="0"/>
              <a:t>Recommendation:  CSF culture is pending.  She is in bilateral soft wrist restraints to her upper extremities. Jaylee received one dose of IV Ampicillin one hour ago. The next dose is scheduled in seven hours. Seizure precautions. Droplet Precautions. Frequent Neuro checks. Continue to monitor PT/PTT. She is receiving LR @ 50 ml/hour. She has not had a blood culture. </a:t>
            </a:r>
          </a:p>
        </p:txBody>
      </p:sp>
      <p:sp>
        <p:nvSpPr>
          <p:cNvPr id="3" name="Footer Placeholder 2"/>
          <p:cNvSpPr>
            <a:spLocks noGrp="1"/>
          </p:cNvSpPr>
          <p:nvPr>
            <p:ph type="ftr" sz="quarter" idx="11"/>
          </p:nvPr>
        </p:nvSpPr>
        <p:spPr>
          <a:xfrm>
            <a:off x="913775" y="6265130"/>
            <a:ext cx="4418389"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©NURSINGCASESTUDIES.COM</a:t>
            </a:r>
          </a:p>
        </p:txBody>
      </p:sp>
      <p:pic>
        <p:nvPicPr>
          <p:cNvPr id="11" name="Picture 10" descr="A screenshot of a video game&#10;&#10;Description generated with high confidence">
            <a:extLst>
              <a:ext uri="{FF2B5EF4-FFF2-40B4-BE49-F238E27FC236}">
                <a16:creationId xmlns:a16="http://schemas.microsoft.com/office/drawing/2014/main" id="{60D079D7-7F63-4766-87E6-B77F106EF72A}"/>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590631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FAE7875D-1565-4003-B3D6-F92D2BF5A073}"/>
              </a:ext>
            </a:extLst>
          </p:cNvPr>
          <p:cNvPicPr>
            <a:picLocks noChangeAspect="1"/>
          </p:cNvPicPr>
          <p:nvPr/>
        </p:nvPicPr>
        <p:blipFill rotWithShape="1">
          <a:blip r:embed="rId3"/>
          <a:srcRect l="23459" r="24456" b="-2"/>
          <a:stretch/>
        </p:blipFill>
        <p:spPr>
          <a:xfrm>
            <a:off x="8121445" y="10"/>
            <a:ext cx="4070555" cy="6857990"/>
          </a:xfrm>
          <a:prstGeom prst="rect">
            <a:avLst/>
          </a:prstGeom>
          <a:solidFill>
            <a:schemeClr val="bg2">
              <a:lumMod val="40000"/>
              <a:lumOff val="60000"/>
            </a:schemeClr>
          </a:solidFill>
        </p:spPr>
      </p:pic>
      <p:pic>
        <p:nvPicPr>
          <p:cNvPr id="19" name="Picture 13">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6" y="618517"/>
            <a:ext cx="6672886" cy="1596177"/>
          </a:xfrm>
        </p:spPr>
        <p:txBody>
          <a:bodyPr>
            <a:normAutofit/>
          </a:bodyPr>
          <a:lstStyle/>
          <a:p>
            <a:r>
              <a:rPr lang="en-US"/>
              <a:t>Medication orders</a:t>
            </a:r>
            <a:endParaRPr lang="en-US" dirty="0"/>
          </a:p>
        </p:txBody>
      </p:sp>
      <p:sp>
        <p:nvSpPr>
          <p:cNvPr id="3" name="Content Placeholder 2">
            <a:extLst>
              <a:ext uri="{FF2B5EF4-FFF2-40B4-BE49-F238E27FC236}">
                <a16:creationId xmlns:a16="http://schemas.microsoft.com/office/drawing/2014/main" id="{689D8CB1-64E7-4D61-81D4-FB3A970CE743}"/>
              </a:ext>
            </a:extLst>
          </p:cNvPr>
          <p:cNvSpPr>
            <a:spLocks noGrp="1"/>
          </p:cNvSpPr>
          <p:nvPr>
            <p:ph sz="quarter" idx="13"/>
          </p:nvPr>
        </p:nvSpPr>
        <p:spPr>
          <a:xfrm>
            <a:off x="1637685" y="2367092"/>
            <a:ext cx="5467976" cy="3424107"/>
          </a:xfrm>
        </p:spPr>
        <p:txBody>
          <a:bodyPr>
            <a:normAutofit/>
          </a:bodyPr>
          <a:lstStyle/>
          <a:p>
            <a:r>
              <a:rPr lang="en-US" cap="none" dirty="0"/>
              <a:t>Nurse Smith is the RN is assuming care of Miss Kraft in the ICU. </a:t>
            </a:r>
          </a:p>
          <a:p>
            <a:r>
              <a:rPr lang="en-US" cap="none" dirty="0"/>
              <a:t>What medication orders can she anticipate and why?</a:t>
            </a:r>
          </a:p>
          <a:p>
            <a:pPr marL="0" indent="0">
              <a:buNone/>
            </a:pPr>
            <a:endParaRPr lang="en-US" cap="none" dirty="0"/>
          </a:p>
        </p:txBody>
      </p:sp>
      <p:sp>
        <p:nvSpPr>
          <p:cNvPr id="4" name="Footer Placeholder 3"/>
          <p:cNvSpPr>
            <a:spLocks noGrp="1"/>
          </p:cNvSpPr>
          <p:nvPr>
            <p:ph type="ftr" sz="quarter" idx="11"/>
          </p:nvPr>
        </p:nvSpPr>
        <p:spPr>
          <a:xfrm>
            <a:off x="913775" y="5883275"/>
            <a:ext cx="4418389" cy="365125"/>
          </a:xfrm>
        </p:spPr>
        <p:txBody>
          <a:bodyPr>
            <a:normAutofit/>
          </a:bodyPr>
          <a:lstStyle/>
          <a:p>
            <a:pPr>
              <a:spcAft>
                <a:spcPts val="600"/>
              </a:spcAft>
            </a:pPr>
            <a:r>
              <a:rPr lang="en-US"/>
              <a:t>©NURSINGCASESTUDIES.COM</a:t>
            </a:r>
          </a:p>
        </p:txBody>
      </p:sp>
      <p:cxnSp>
        <p:nvCxnSpPr>
          <p:cNvPr id="16" name="Straight Connector 15">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0" name="Picture 9" descr="A screenshot of a video game&#10;&#10;Description generated with high confidence">
            <a:extLst>
              <a:ext uri="{FF2B5EF4-FFF2-40B4-BE49-F238E27FC236}">
                <a16:creationId xmlns:a16="http://schemas.microsoft.com/office/drawing/2014/main" id="{F6134F80-07F4-4502-81E0-2BE3A07E28E6}"/>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4715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3D7DEE91-8993-4F98-9DE6-1A6757A4791C}"/>
              </a:ext>
            </a:extLst>
          </p:cNvPr>
          <p:cNvPicPr>
            <a:picLocks noChangeAspect="1"/>
          </p:cNvPicPr>
          <p:nvPr/>
        </p:nvPicPr>
        <p:blipFill rotWithShape="1">
          <a:blip r:embed="rId3"/>
          <a:srcRect l="23459" r="24456" b="-2"/>
          <a:stretch/>
        </p:blipFill>
        <p:spPr>
          <a:xfrm>
            <a:off x="8121445" y="10"/>
            <a:ext cx="4070555" cy="6857990"/>
          </a:xfrm>
          <a:prstGeom prst="rect">
            <a:avLst/>
          </a:prstGeom>
          <a:solidFill>
            <a:schemeClr val="bg2">
              <a:lumMod val="40000"/>
              <a:lumOff val="60000"/>
            </a:schemeClr>
          </a:solidFill>
        </p:spPr>
      </p:pic>
      <p:pic>
        <p:nvPicPr>
          <p:cNvPr id="14" name="Picture 13">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6" y="618517"/>
            <a:ext cx="6672886" cy="1596177"/>
          </a:xfrm>
        </p:spPr>
        <p:txBody>
          <a:bodyPr>
            <a:normAutofit/>
          </a:bodyPr>
          <a:lstStyle/>
          <a:p>
            <a:r>
              <a:rPr lang="en-US" dirty="0"/>
              <a:t>Medication orders</a:t>
            </a:r>
          </a:p>
        </p:txBody>
      </p:sp>
      <p:sp>
        <p:nvSpPr>
          <p:cNvPr id="3" name="Content Placeholder 2">
            <a:extLst>
              <a:ext uri="{FF2B5EF4-FFF2-40B4-BE49-F238E27FC236}">
                <a16:creationId xmlns:a16="http://schemas.microsoft.com/office/drawing/2014/main" id="{689D8CB1-64E7-4D61-81D4-FB3A970CE743}"/>
              </a:ext>
            </a:extLst>
          </p:cNvPr>
          <p:cNvSpPr>
            <a:spLocks noGrp="1"/>
          </p:cNvSpPr>
          <p:nvPr>
            <p:ph sz="quarter" idx="13"/>
          </p:nvPr>
        </p:nvSpPr>
        <p:spPr>
          <a:xfrm>
            <a:off x="913774" y="2367092"/>
            <a:ext cx="6672887" cy="3424107"/>
          </a:xfrm>
        </p:spPr>
        <p:txBody>
          <a:bodyPr>
            <a:normAutofit/>
          </a:bodyPr>
          <a:lstStyle/>
          <a:p>
            <a:r>
              <a:rPr lang="en-US" cap="none" dirty="0"/>
              <a:t>What medication orders can she anticipate and why?</a:t>
            </a:r>
          </a:p>
          <a:p>
            <a:pPr lvl="1"/>
            <a:r>
              <a:rPr lang="en-US" cap="none" dirty="0"/>
              <a:t>Mannitol</a:t>
            </a:r>
          </a:p>
          <a:p>
            <a:pPr lvl="1"/>
            <a:r>
              <a:rPr lang="en-US" cap="none" dirty="0"/>
              <a:t>Phenytoin</a:t>
            </a:r>
          </a:p>
          <a:p>
            <a:pPr lvl="1"/>
            <a:r>
              <a:rPr lang="en-US" cap="none" dirty="0"/>
              <a:t>Acetaminophen</a:t>
            </a:r>
          </a:p>
          <a:p>
            <a:pPr lvl="1"/>
            <a:r>
              <a:rPr lang="en-US" cap="none" dirty="0"/>
              <a:t>Decadron</a:t>
            </a:r>
          </a:p>
          <a:p>
            <a:pPr lvl="1"/>
            <a:r>
              <a:rPr lang="en-US" cap="none" dirty="0"/>
              <a:t>Ampicillin (antibiotic)</a:t>
            </a:r>
          </a:p>
          <a:p>
            <a:pPr lvl="1"/>
            <a:r>
              <a:rPr lang="en-US" cap="none" dirty="0"/>
              <a:t>Codeine</a:t>
            </a:r>
          </a:p>
          <a:p>
            <a:pPr lvl="1"/>
            <a:r>
              <a:rPr lang="en-US" cap="none" dirty="0"/>
              <a:t>IVF’s as ordered</a:t>
            </a:r>
          </a:p>
          <a:p>
            <a:pPr marL="0" indent="0">
              <a:buNone/>
            </a:pPr>
            <a:endParaRPr lang="en-US" cap="none" dirty="0"/>
          </a:p>
        </p:txBody>
      </p:sp>
      <p:sp>
        <p:nvSpPr>
          <p:cNvPr id="4" name="Footer Placeholder 3"/>
          <p:cNvSpPr>
            <a:spLocks noGrp="1"/>
          </p:cNvSpPr>
          <p:nvPr>
            <p:ph type="ftr" sz="quarter" idx="11"/>
          </p:nvPr>
        </p:nvSpPr>
        <p:spPr>
          <a:xfrm>
            <a:off x="913775" y="5883275"/>
            <a:ext cx="4418389" cy="365125"/>
          </a:xfrm>
        </p:spPr>
        <p:txBody>
          <a:bodyPr>
            <a:normAutofit/>
          </a:bodyPr>
          <a:lstStyle/>
          <a:p>
            <a:pPr>
              <a:spcAft>
                <a:spcPts val="600"/>
              </a:spcAft>
            </a:pPr>
            <a:r>
              <a:rPr lang="en-US" dirty="0"/>
              <a:t>©NURSINGCASESTUDIES.COM</a:t>
            </a:r>
            <a:endParaRPr lang="en-US"/>
          </a:p>
        </p:txBody>
      </p:sp>
      <p:cxnSp>
        <p:nvCxnSpPr>
          <p:cNvPr id="16" name="Straight Connector 15">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1" name="Picture 10" descr="A screenshot of a video game&#10;&#10;Description generated with high confidence">
            <a:extLst>
              <a:ext uri="{FF2B5EF4-FFF2-40B4-BE49-F238E27FC236}">
                <a16:creationId xmlns:a16="http://schemas.microsoft.com/office/drawing/2014/main" id="{BCE3A643-2C76-485C-9D0F-C305B41B3470}"/>
              </a:ext>
            </a:extLst>
          </p:cNvPr>
          <p:cNvPicPr>
            <a:picLocks noChangeAspect="1"/>
          </p:cNvPicPr>
          <p:nvPr/>
        </p:nvPicPr>
        <p:blipFill>
          <a:blip r:embed="rId5"/>
          <a:stretch>
            <a:fillRect/>
          </a:stretch>
        </p:blipFill>
        <p:spPr>
          <a:xfrm>
            <a:off x="10839450" y="6098711"/>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172913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D2C769FD-288D-45DD-B4C2-915D2F824C4F}"/>
              </a:ext>
            </a:extLst>
          </p:cNvPr>
          <p:cNvPicPr>
            <a:picLocks noChangeAspect="1"/>
          </p:cNvPicPr>
          <p:nvPr/>
        </p:nvPicPr>
        <p:blipFill rotWithShape="1">
          <a:blip r:embed="rId3"/>
          <a:srcRect l="23459" r="24456" b="-2"/>
          <a:stretch/>
        </p:blipFill>
        <p:spPr>
          <a:xfrm>
            <a:off x="8121445" y="10"/>
            <a:ext cx="4070555" cy="6857990"/>
          </a:xfrm>
          <a:prstGeom prst="rect">
            <a:avLst/>
          </a:prstGeom>
          <a:solidFill>
            <a:schemeClr val="bg2">
              <a:lumMod val="40000"/>
              <a:lumOff val="60000"/>
            </a:schemeClr>
          </a:solidFill>
        </p:spPr>
      </p:pic>
      <p:pic>
        <p:nvPicPr>
          <p:cNvPr id="14" name="Picture 13">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6" y="618517"/>
            <a:ext cx="6672886" cy="1596177"/>
          </a:xfrm>
        </p:spPr>
        <p:txBody>
          <a:bodyPr>
            <a:normAutofit/>
          </a:bodyPr>
          <a:lstStyle/>
          <a:p>
            <a:r>
              <a:rPr lang="en-US" dirty="0"/>
              <a:t>Medication orders</a:t>
            </a:r>
          </a:p>
        </p:txBody>
      </p:sp>
      <p:sp>
        <p:nvSpPr>
          <p:cNvPr id="3" name="Content Placeholder 2">
            <a:extLst>
              <a:ext uri="{FF2B5EF4-FFF2-40B4-BE49-F238E27FC236}">
                <a16:creationId xmlns:a16="http://schemas.microsoft.com/office/drawing/2014/main" id="{689D8CB1-64E7-4D61-81D4-FB3A970CE743}"/>
              </a:ext>
            </a:extLst>
          </p:cNvPr>
          <p:cNvSpPr>
            <a:spLocks noGrp="1"/>
          </p:cNvSpPr>
          <p:nvPr>
            <p:ph sz="quarter" idx="13"/>
          </p:nvPr>
        </p:nvSpPr>
        <p:spPr>
          <a:xfrm>
            <a:off x="1571626" y="2367092"/>
            <a:ext cx="6015035" cy="3424107"/>
          </a:xfrm>
        </p:spPr>
        <p:txBody>
          <a:bodyPr>
            <a:normAutofit/>
          </a:bodyPr>
          <a:lstStyle/>
          <a:p>
            <a:r>
              <a:rPr lang="en-US" cap="none" dirty="0"/>
              <a:t>What medication orders can she anticipate and why?</a:t>
            </a:r>
          </a:p>
          <a:p>
            <a:pPr lvl="1"/>
            <a:r>
              <a:rPr lang="en-US" cap="none" dirty="0"/>
              <a:t>Mannitol-for diuresis</a:t>
            </a:r>
          </a:p>
          <a:p>
            <a:pPr lvl="1"/>
            <a:r>
              <a:rPr lang="en-US" cap="none" dirty="0"/>
              <a:t>Phenytoin-seizures</a:t>
            </a:r>
          </a:p>
          <a:p>
            <a:pPr lvl="1"/>
            <a:r>
              <a:rPr lang="en-US" cap="none" dirty="0"/>
              <a:t>Acetaminophen-fever</a:t>
            </a:r>
          </a:p>
          <a:p>
            <a:pPr lvl="1"/>
            <a:r>
              <a:rPr lang="en-US" cap="none" dirty="0"/>
              <a:t>Decadron-decrease swelling</a:t>
            </a:r>
          </a:p>
          <a:p>
            <a:pPr lvl="1"/>
            <a:r>
              <a:rPr lang="en-US" cap="none" dirty="0"/>
              <a:t>Ampicillin (antibiotic)-to treat infection</a:t>
            </a:r>
          </a:p>
          <a:p>
            <a:pPr lvl="1"/>
            <a:r>
              <a:rPr lang="en-US" cap="none" dirty="0"/>
              <a:t>Codeine-for headache</a:t>
            </a:r>
          </a:p>
          <a:p>
            <a:pPr lvl="1"/>
            <a:r>
              <a:rPr lang="en-US" cap="none" dirty="0"/>
              <a:t>IVF’s as ordered</a:t>
            </a:r>
          </a:p>
          <a:p>
            <a:pPr marL="0" indent="0">
              <a:buNone/>
            </a:pPr>
            <a:endParaRPr lang="en-US" cap="none" dirty="0"/>
          </a:p>
        </p:txBody>
      </p:sp>
      <p:sp>
        <p:nvSpPr>
          <p:cNvPr id="4" name="Footer Placeholder 3"/>
          <p:cNvSpPr>
            <a:spLocks noGrp="1"/>
          </p:cNvSpPr>
          <p:nvPr>
            <p:ph type="ftr" sz="quarter" idx="11"/>
          </p:nvPr>
        </p:nvSpPr>
        <p:spPr>
          <a:xfrm>
            <a:off x="913775" y="5883275"/>
            <a:ext cx="4418389" cy="365125"/>
          </a:xfrm>
        </p:spPr>
        <p:txBody>
          <a:bodyPr>
            <a:normAutofit/>
          </a:bodyPr>
          <a:lstStyle/>
          <a:p>
            <a:pPr>
              <a:spcAft>
                <a:spcPts val="600"/>
              </a:spcAft>
            </a:pPr>
            <a:r>
              <a:rPr lang="en-US" dirty="0"/>
              <a:t>©NURSINGCASESTUDIES.COM</a:t>
            </a:r>
            <a:endParaRPr lang="en-US"/>
          </a:p>
        </p:txBody>
      </p:sp>
      <p:cxnSp>
        <p:nvCxnSpPr>
          <p:cNvPr id="16" name="Straight Connector 15">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1" name="Picture 10" descr="A screenshot of a video game&#10;&#10;Description generated with high confidence">
            <a:extLst>
              <a:ext uri="{FF2B5EF4-FFF2-40B4-BE49-F238E27FC236}">
                <a16:creationId xmlns:a16="http://schemas.microsoft.com/office/drawing/2014/main" id="{1971A0D8-BA4E-43E6-8A3F-588D85E114DA}"/>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23799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D1F79-C863-4EE9-BCB7-29DFB5A0E99A}"/>
              </a:ext>
            </a:extLst>
          </p:cNvPr>
          <p:cNvSpPr>
            <a:spLocks noGrp="1"/>
          </p:cNvSpPr>
          <p:nvPr>
            <p:ph type="title"/>
          </p:nvPr>
        </p:nvSpPr>
        <p:spPr/>
        <p:txBody>
          <a:bodyPr/>
          <a:lstStyle/>
          <a:p>
            <a:r>
              <a:rPr lang="en-US" dirty="0"/>
              <a:t>Subjective data</a:t>
            </a:r>
            <a:br>
              <a:rPr lang="en-US" dirty="0"/>
            </a:br>
            <a:r>
              <a:rPr lang="en-US" dirty="0"/>
              <a:t>From Friends</a:t>
            </a:r>
          </a:p>
        </p:txBody>
      </p:sp>
      <p:sp>
        <p:nvSpPr>
          <p:cNvPr id="3" name="Content Placeholder 2">
            <a:extLst>
              <a:ext uri="{FF2B5EF4-FFF2-40B4-BE49-F238E27FC236}">
                <a16:creationId xmlns:a16="http://schemas.microsoft.com/office/drawing/2014/main" id="{AEAE0A2E-B055-4068-80D3-8A90C7AD75C5}"/>
              </a:ext>
            </a:extLst>
          </p:cNvPr>
          <p:cNvSpPr>
            <a:spLocks noGrp="1"/>
          </p:cNvSpPr>
          <p:nvPr>
            <p:ph sz="quarter" idx="13"/>
          </p:nvPr>
        </p:nvSpPr>
        <p:spPr/>
        <p:txBody>
          <a:bodyPr/>
          <a:lstStyle/>
          <a:p>
            <a:r>
              <a:rPr lang="en-US" cap="none" dirty="0"/>
              <a:t>Jaylee moved in with the family of some friends a few weeks ago to save money.  </a:t>
            </a:r>
          </a:p>
          <a:p>
            <a:r>
              <a:rPr lang="en-US" cap="none" dirty="0"/>
              <a:t>She is known to be an attentive student.</a:t>
            </a:r>
          </a:p>
          <a:p>
            <a:r>
              <a:rPr lang="en-US" cap="none" dirty="0"/>
              <a:t>Jaylee is majoring in photography and has a side business taking advertising photos for local businesses.</a:t>
            </a:r>
          </a:p>
          <a:p>
            <a:r>
              <a:rPr lang="en-US" cap="none" dirty="0"/>
              <a:t>She loves hiking and taking outdoor pictures.</a:t>
            </a:r>
          </a:p>
          <a:p>
            <a:r>
              <a:rPr lang="en-US" cap="none" dirty="0"/>
              <a:t>She is usually very “easy going.”</a:t>
            </a:r>
          </a:p>
        </p:txBody>
      </p:sp>
      <p:sp>
        <p:nvSpPr>
          <p:cNvPr id="4" name="Footer Placeholder 3"/>
          <p:cNvSpPr>
            <a:spLocks noGrp="1"/>
          </p:cNvSpPr>
          <p:nvPr>
            <p:ph type="ftr" sz="quarter" idx="11"/>
          </p:nvPr>
        </p:nvSpPr>
        <p:spPr>
          <a:xfrm>
            <a:off x="0" y="6492875"/>
            <a:ext cx="6672887" cy="365125"/>
          </a:xfrm>
        </p:spPr>
        <p:txBody>
          <a:bodyPr/>
          <a:lstStyle/>
          <a:p>
            <a:r>
              <a:rPr lang="en-US" dirty="0"/>
              <a:t>©NURSINGCASESTUDIES.COM</a:t>
            </a:r>
          </a:p>
        </p:txBody>
      </p:sp>
      <p:pic>
        <p:nvPicPr>
          <p:cNvPr id="6" name="Picture 5" descr="A screenshot of a video game&#10;&#10;Description generated with high confidence">
            <a:extLst>
              <a:ext uri="{FF2B5EF4-FFF2-40B4-BE49-F238E27FC236}">
                <a16:creationId xmlns:a16="http://schemas.microsoft.com/office/drawing/2014/main" id="{03652E95-1F8C-4258-BB72-A640508E57B4}"/>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242851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5" y="618517"/>
            <a:ext cx="10364451" cy="1596177"/>
          </a:xfrm>
        </p:spPr>
        <p:txBody>
          <a:bodyPr/>
          <a:lstStyle/>
          <a:p>
            <a:r>
              <a:rPr lang="en-US"/>
              <a:t>Medication orders</a:t>
            </a:r>
            <a:endParaRPr lang="en-US" dirty="0"/>
          </a:p>
        </p:txBody>
      </p:sp>
      <p:sp>
        <p:nvSpPr>
          <p:cNvPr id="3" name="Content Placeholder 2">
            <a:extLst>
              <a:ext uri="{FF2B5EF4-FFF2-40B4-BE49-F238E27FC236}">
                <a16:creationId xmlns:a16="http://schemas.microsoft.com/office/drawing/2014/main" id="{689D8CB1-64E7-4D61-81D4-FB3A970CE743}"/>
              </a:ext>
            </a:extLst>
          </p:cNvPr>
          <p:cNvSpPr>
            <a:spLocks noGrp="1"/>
          </p:cNvSpPr>
          <p:nvPr>
            <p:ph sz="quarter" idx="13"/>
          </p:nvPr>
        </p:nvSpPr>
        <p:spPr>
          <a:xfrm>
            <a:off x="913774" y="2367092"/>
            <a:ext cx="10363826" cy="3424107"/>
          </a:xfrm>
        </p:spPr>
        <p:txBody>
          <a:bodyPr>
            <a:normAutofit/>
          </a:bodyPr>
          <a:lstStyle/>
          <a:p>
            <a:pPr marL="457200" lvl="1" indent="0">
              <a:buNone/>
            </a:pPr>
            <a:r>
              <a:rPr lang="en-US" sz="2000" cap="none"/>
              <a:t>What side effect of codeine are you concerned about?</a:t>
            </a:r>
            <a:endParaRPr lang="en-US" cap="none" dirty="0"/>
          </a:p>
        </p:txBody>
      </p:sp>
      <p:sp>
        <p:nvSpPr>
          <p:cNvPr id="4" name="Footer Placeholder 3"/>
          <p:cNvSpPr>
            <a:spLocks noGrp="1"/>
          </p:cNvSpPr>
          <p:nvPr>
            <p:ph type="ftr" sz="quarter" idx="11"/>
          </p:nvPr>
        </p:nvSpPr>
        <p:spPr>
          <a:xfrm>
            <a:off x="0" y="6492875"/>
            <a:ext cx="6672887" cy="365125"/>
          </a:xfrm>
        </p:spPr>
        <p:txBody>
          <a:bodyPr/>
          <a:lstStyle/>
          <a:p>
            <a:r>
              <a:rPr lang="en-US"/>
              <a:t>©NURSINGCASESTUDIES.COM</a:t>
            </a:r>
            <a:endParaRPr lang="en-US" dirty="0"/>
          </a:p>
        </p:txBody>
      </p:sp>
      <p:pic>
        <p:nvPicPr>
          <p:cNvPr id="6" name="Picture 5" descr="A screenshot of a video game&#10;&#10;Description generated with high confidence">
            <a:extLst>
              <a:ext uri="{FF2B5EF4-FFF2-40B4-BE49-F238E27FC236}">
                <a16:creationId xmlns:a16="http://schemas.microsoft.com/office/drawing/2014/main" id="{39036DBB-6EDF-4E28-AA24-AE269862C9F3}"/>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2126083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5916D389-F204-43DB-B5FA-696287AB0C18}"/>
              </a:ext>
            </a:extLst>
          </p:cNvPr>
          <p:cNvPicPr>
            <a:picLocks noChangeAspect="1"/>
          </p:cNvPicPr>
          <p:nvPr/>
        </p:nvPicPr>
        <p:blipFill rotWithShape="1">
          <a:blip r:embed="rId3"/>
          <a:srcRect l="23459" r="24456" b="-2"/>
          <a:stretch/>
        </p:blipFill>
        <p:spPr>
          <a:xfrm>
            <a:off x="8121445" y="10"/>
            <a:ext cx="4070555" cy="6857990"/>
          </a:xfrm>
          <a:prstGeom prst="rect">
            <a:avLst/>
          </a:prstGeom>
          <a:solidFill>
            <a:schemeClr val="bg2">
              <a:lumMod val="40000"/>
              <a:lumOff val="60000"/>
            </a:schemeClr>
          </a:solidFill>
        </p:spPr>
      </p:pic>
      <p:pic>
        <p:nvPicPr>
          <p:cNvPr id="14" name="Picture 13">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6" y="618517"/>
            <a:ext cx="6672886" cy="1596177"/>
          </a:xfrm>
        </p:spPr>
        <p:txBody>
          <a:bodyPr>
            <a:normAutofit/>
          </a:bodyPr>
          <a:lstStyle/>
          <a:p>
            <a:r>
              <a:rPr lang="en-US" dirty="0"/>
              <a:t>Medication orders</a:t>
            </a:r>
          </a:p>
        </p:txBody>
      </p:sp>
      <p:sp>
        <p:nvSpPr>
          <p:cNvPr id="3" name="Content Placeholder 2">
            <a:extLst>
              <a:ext uri="{FF2B5EF4-FFF2-40B4-BE49-F238E27FC236}">
                <a16:creationId xmlns:a16="http://schemas.microsoft.com/office/drawing/2014/main" id="{689D8CB1-64E7-4D61-81D4-FB3A970CE743}"/>
              </a:ext>
            </a:extLst>
          </p:cNvPr>
          <p:cNvSpPr>
            <a:spLocks noGrp="1"/>
          </p:cNvSpPr>
          <p:nvPr>
            <p:ph sz="quarter" idx="13"/>
          </p:nvPr>
        </p:nvSpPr>
        <p:spPr>
          <a:xfrm>
            <a:off x="913774" y="2367092"/>
            <a:ext cx="6672887" cy="3424107"/>
          </a:xfrm>
        </p:spPr>
        <p:txBody>
          <a:bodyPr>
            <a:normAutofit/>
          </a:bodyPr>
          <a:lstStyle/>
          <a:p>
            <a:pPr marL="457200" lvl="1" indent="0">
              <a:buNone/>
            </a:pPr>
            <a:r>
              <a:rPr lang="en-US" cap="none"/>
              <a:t>What side effect of codeine are you concerned about?</a:t>
            </a:r>
          </a:p>
          <a:p>
            <a:pPr lvl="1"/>
            <a:r>
              <a:rPr lang="en-US" cap="none" dirty="0"/>
              <a:t>Codeine-for headache</a:t>
            </a:r>
          </a:p>
          <a:p>
            <a:pPr lvl="1"/>
            <a:r>
              <a:rPr lang="en-US" cap="none" dirty="0"/>
              <a:t>Consider codeine’s impact on the patient’s LOC</a:t>
            </a:r>
            <a:endParaRPr lang="en-US" cap="none"/>
          </a:p>
          <a:p>
            <a:pPr lvl="1"/>
            <a:endParaRPr lang="en-US" cap="none" dirty="0"/>
          </a:p>
        </p:txBody>
      </p:sp>
      <p:sp>
        <p:nvSpPr>
          <p:cNvPr id="4" name="Footer Placeholder 3"/>
          <p:cNvSpPr>
            <a:spLocks noGrp="1"/>
          </p:cNvSpPr>
          <p:nvPr>
            <p:ph type="ftr" sz="quarter" idx="11"/>
          </p:nvPr>
        </p:nvSpPr>
        <p:spPr>
          <a:xfrm>
            <a:off x="913775" y="5883275"/>
            <a:ext cx="4418389" cy="365125"/>
          </a:xfrm>
        </p:spPr>
        <p:txBody>
          <a:bodyPr>
            <a:normAutofit/>
          </a:bodyPr>
          <a:lstStyle/>
          <a:p>
            <a:pPr>
              <a:spcAft>
                <a:spcPts val="600"/>
              </a:spcAft>
            </a:pPr>
            <a:r>
              <a:rPr lang="en-US" dirty="0"/>
              <a:t>©NURSINGCASESTUDIES.COM</a:t>
            </a:r>
            <a:endParaRPr lang="en-US"/>
          </a:p>
        </p:txBody>
      </p:sp>
      <p:cxnSp>
        <p:nvCxnSpPr>
          <p:cNvPr id="16" name="Straight Connector 15">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1" name="Picture 10" descr="A screenshot of a video game&#10;&#10;Description generated with high confidence">
            <a:extLst>
              <a:ext uri="{FF2B5EF4-FFF2-40B4-BE49-F238E27FC236}">
                <a16:creationId xmlns:a16="http://schemas.microsoft.com/office/drawing/2014/main" id="{AC42C50D-5355-4551-A4A2-E6F900DBC583}"/>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2298509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C6B12FC-50DB-4E18-9ED9-D79968CB10C4}"/>
              </a:ext>
            </a:extLst>
          </p:cNvPr>
          <p:cNvPicPr>
            <a:picLocks noChangeAspect="1"/>
          </p:cNvPicPr>
          <p:nvPr/>
        </p:nvPicPr>
        <p:blipFill>
          <a:blip r:embed="rId2"/>
          <a:stretch>
            <a:fillRect/>
          </a:stretch>
        </p:blipFill>
        <p:spPr>
          <a:xfrm>
            <a:off x="8952988" y="1416605"/>
            <a:ext cx="3072435" cy="475349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6" y="618517"/>
            <a:ext cx="7071276" cy="1596177"/>
          </a:xfrm>
        </p:spPr>
        <p:txBody>
          <a:bodyPr/>
          <a:lstStyle/>
          <a:p>
            <a:r>
              <a:rPr lang="en-US" dirty="0"/>
              <a:t>What nursing interventions Will nurse smith expect?</a:t>
            </a:r>
          </a:p>
        </p:txBody>
      </p:sp>
      <p:sp>
        <p:nvSpPr>
          <p:cNvPr id="3" name="Content Placeholder 2">
            <a:extLst>
              <a:ext uri="{FF2B5EF4-FFF2-40B4-BE49-F238E27FC236}">
                <a16:creationId xmlns:a16="http://schemas.microsoft.com/office/drawing/2014/main" id="{689D8CB1-64E7-4D61-81D4-FB3A970CE743}"/>
              </a:ext>
            </a:extLst>
          </p:cNvPr>
          <p:cNvSpPr>
            <a:spLocks noGrp="1"/>
          </p:cNvSpPr>
          <p:nvPr>
            <p:ph sz="quarter" idx="13"/>
          </p:nvPr>
        </p:nvSpPr>
        <p:spPr>
          <a:xfrm>
            <a:off x="266855" y="2309648"/>
            <a:ext cx="3642279" cy="4144002"/>
          </a:xfrm>
        </p:spPr>
        <p:txBody>
          <a:bodyPr>
            <a:normAutofit/>
          </a:bodyPr>
          <a:lstStyle/>
          <a:p>
            <a:endParaRPr lang="en-US" sz="3600" cap="none" dirty="0"/>
          </a:p>
          <a:p>
            <a:endParaRPr lang="en-US" cap="none" dirty="0"/>
          </a:p>
        </p:txBody>
      </p:sp>
      <p:sp>
        <p:nvSpPr>
          <p:cNvPr id="8" name="Rectangle 7">
            <a:extLst>
              <a:ext uri="{FF2B5EF4-FFF2-40B4-BE49-F238E27FC236}">
                <a16:creationId xmlns:a16="http://schemas.microsoft.com/office/drawing/2014/main" id="{D5DB1E82-3A6F-495E-B74C-58909C59B403}"/>
              </a:ext>
            </a:extLst>
          </p:cNvPr>
          <p:cNvSpPr/>
          <p:nvPr/>
        </p:nvSpPr>
        <p:spPr>
          <a:xfrm>
            <a:off x="8952988" y="5776377"/>
            <a:ext cx="3072435" cy="307777"/>
          </a:xfrm>
          <a:prstGeom prst="rect">
            <a:avLst/>
          </a:prstGeom>
        </p:spPr>
        <p:txBody>
          <a:bodyPr wrap="square">
            <a:spAutoFit/>
          </a:bodyPr>
          <a:lstStyle/>
          <a:p>
            <a:pPr algn="ctr"/>
            <a:r>
              <a:rPr lang="en-US" sz="1400" dirty="0">
                <a:solidFill>
                  <a:schemeClr val="bg1"/>
                </a:solidFill>
                <a:latin typeface="-apple-system"/>
              </a:rPr>
              <a:t>Photo by </a:t>
            </a:r>
            <a:r>
              <a:rPr lang="en-US" sz="1400" dirty="0">
                <a:solidFill>
                  <a:schemeClr val="bg1"/>
                </a:solidFill>
                <a:latin typeface="-apple-system"/>
                <a:hlinkClick r:id="rId3"/>
              </a:rPr>
              <a:t>Daan Stevens</a:t>
            </a:r>
            <a:r>
              <a:rPr lang="en-US" sz="1400" dirty="0">
                <a:solidFill>
                  <a:schemeClr val="bg1"/>
                </a:solidFill>
                <a:latin typeface="-apple-system"/>
              </a:rPr>
              <a:t> on </a:t>
            </a:r>
            <a:r>
              <a:rPr lang="en-US" sz="1400" dirty="0">
                <a:solidFill>
                  <a:schemeClr val="bg1"/>
                </a:solidFill>
                <a:latin typeface="-apple-system"/>
                <a:hlinkClick r:id="rId4"/>
              </a:rPr>
              <a:t>Unsplash</a:t>
            </a:r>
            <a:endParaRPr lang="en-US" sz="1400" dirty="0">
              <a:solidFill>
                <a:schemeClr val="bg1"/>
              </a:solidFill>
            </a:endParaRPr>
          </a:p>
        </p:txBody>
      </p:sp>
      <p:sp>
        <p:nvSpPr>
          <p:cNvPr id="4" name="Footer Placeholder 3"/>
          <p:cNvSpPr>
            <a:spLocks noGrp="1"/>
          </p:cNvSpPr>
          <p:nvPr>
            <p:ph type="ftr" sz="quarter" idx="11"/>
          </p:nvPr>
        </p:nvSpPr>
        <p:spPr>
          <a:xfrm>
            <a:off x="0" y="6492875"/>
            <a:ext cx="6672887" cy="365125"/>
          </a:xfrm>
        </p:spPr>
        <p:txBody>
          <a:bodyPr/>
          <a:lstStyle/>
          <a:p>
            <a:r>
              <a:rPr lang="en-US" dirty="0"/>
              <a:t>©NURSINGCASESTUDIES.COM</a:t>
            </a:r>
          </a:p>
        </p:txBody>
      </p:sp>
      <p:pic>
        <p:nvPicPr>
          <p:cNvPr id="7" name="Picture 6" descr="A screenshot of a video game&#10;&#10;Description generated with high confidence">
            <a:extLst>
              <a:ext uri="{FF2B5EF4-FFF2-40B4-BE49-F238E27FC236}">
                <a16:creationId xmlns:a16="http://schemas.microsoft.com/office/drawing/2014/main" id="{08951917-BA35-4F21-8E5E-1C5125F4A17E}"/>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611669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C6B12FC-50DB-4E18-9ED9-D79968CB10C4}"/>
              </a:ext>
            </a:extLst>
          </p:cNvPr>
          <p:cNvPicPr>
            <a:picLocks noChangeAspect="1"/>
          </p:cNvPicPr>
          <p:nvPr/>
        </p:nvPicPr>
        <p:blipFill>
          <a:blip r:embed="rId2"/>
          <a:stretch>
            <a:fillRect/>
          </a:stretch>
        </p:blipFill>
        <p:spPr>
          <a:xfrm>
            <a:off x="8952988" y="1416605"/>
            <a:ext cx="3072435" cy="4753490"/>
          </a:xfrm>
          <a:prstGeom prst="rect">
            <a:avLst/>
          </a:prstGeom>
        </p:spPr>
      </p:pic>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a:xfrm>
            <a:off x="913776" y="618517"/>
            <a:ext cx="7071276" cy="1596177"/>
          </a:xfrm>
        </p:spPr>
        <p:txBody>
          <a:bodyPr/>
          <a:lstStyle/>
          <a:p>
            <a:r>
              <a:rPr lang="en-US" dirty="0"/>
              <a:t>What nursing interventions will nurse smith expect?</a:t>
            </a:r>
          </a:p>
        </p:txBody>
      </p:sp>
      <p:sp>
        <p:nvSpPr>
          <p:cNvPr id="3" name="Content Placeholder 2">
            <a:extLst>
              <a:ext uri="{FF2B5EF4-FFF2-40B4-BE49-F238E27FC236}">
                <a16:creationId xmlns:a16="http://schemas.microsoft.com/office/drawing/2014/main" id="{689D8CB1-64E7-4D61-81D4-FB3A970CE743}"/>
              </a:ext>
            </a:extLst>
          </p:cNvPr>
          <p:cNvSpPr>
            <a:spLocks noGrp="1"/>
          </p:cNvSpPr>
          <p:nvPr>
            <p:ph sz="quarter" idx="13"/>
          </p:nvPr>
        </p:nvSpPr>
        <p:spPr>
          <a:xfrm>
            <a:off x="275819" y="2336542"/>
            <a:ext cx="3642279" cy="4144002"/>
          </a:xfrm>
        </p:spPr>
        <p:txBody>
          <a:bodyPr>
            <a:normAutofit/>
          </a:bodyPr>
          <a:lstStyle/>
          <a:p>
            <a:r>
              <a:rPr lang="en-US" cap="none" dirty="0"/>
              <a:t>Monitor restrained patient per hospital policy for safety. </a:t>
            </a:r>
          </a:p>
          <a:p>
            <a:r>
              <a:rPr lang="en-US" cap="none" dirty="0"/>
              <a:t>Remove restraints as soon as safely possible. </a:t>
            </a:r>
          </a:p>
          <a:p>
            <a:r>
              <a:rPr lang="en-US" cap="none" dirty="0"/>
              <a:t>Assess VS routinely.</a:t>
            </a:r>
          </a:p>
          <a:p>
            <a:r>
              <a:rPr lang="en-US" cap="none" dirty="0"/>
              <a:t>Routine neuro-checks.</a:t>
            </a:r>
          </a:p>
          <a:p>
            <a:r>
              <a:rPr lang="en-US" cap="none" dirty="0"/>
              <a:t>Assess skin.</a:t>
            </a:r>
          </a:p>
          <a:p>
            <a:r>
              <a:rPr lang="en-US" cap="none" dirty="0"/>
              <a:t>Assess nutritional status. </a:t>
            </a:r>
          </a:p>
          <a:p>
            <a:endParaRPr lang="en-US" sz="3600" cap="none" dirty="0"/>
          </a:p>
          <a:p>
            <a:endParaRPr lang="en-US" cap="none" dirty="0"/>
          </a:p>
        </p:txBody>
      </p:sp>
      <p:sp>
        <p:nvSpPr>
          <p:cNvPr id="4" name="Content Placeholder 3">
            <a:extLst>
              <a:ext uri="{FF2B5EF4-FFF2-40B4-BE49-F238E27FC236}">
                <a16:creationId xmlns:a16="http://schemas.microsoft.com/office/drawing/2014/main" id="{3000C6E6-4992-451D-BA24-05019951B9B5}"/>
              </a:ext>
            </a:extLst>
          </p:cNvPr>
          <p:cNvSpPr>
            <a:spLocks noGrp="1"/>
          </p:cNvSpPr>
          <p:nvPr>
            <p:ph sz="quarter" idx="14"/>
          </p:nvPr>
        </p:nvSpPr>
        <p:spPr>
          <a:xfrm>
            <a:off x="4449414" y="2352270"/>
            <a:ext cx="4258262" cy="4029192"/>
          </a:xfrm>
        </p:spPr>
        <p:txBody>
          <a:bodyPr>
            <a:normAutofit/>
          </a:bodyPr>
          <a:lstStyle/>
          <a:p>
            <a:r>
              <a:rPr lang="en-US" cap="none" dirty="0"/>
              <a:t>Cool cloth over the patient’s eyes may relieve photophobia. </a:t>
            </a:r>
          </a:p>
          <a:p>
            <a:r>
              <a:rPr lang="en-US" cap="none" dirty="0"/>
              <a:t>Prevent environmental stimuli. </a:t>
            </a:r>
          </a:p>
          <a:p>
            <a:r>
              <a:rPr lang="en-US" cap="none" dirty="0"/>
              <a:t>Keep room quiet and lights low. </a:t>
            </a:r>
          </a:p>
          <a:p>
            <a:r>
              <a:rPr lang="en-US" cap="none" dirty="0"/>
              <a:t>Manage fever. A cooling blanket may be necessary. </a:t>
            </a:r>
          </a:p>
          <a:p>
            <a:r>
              <a:rPr lang="en-US" cap="none" dirty="0"/>
              <a:t>Strict I&amp;O</a:t>
            </a:r>
          </a:p>
          <a:p>
            <a:r>
              <a:rPr lang="en-US" cap="none" dirty="0"/>
              <a:t>Follow antibiotic schedule to maintain therapeutic blood levels. </a:t>
            </a:r>
          </a:p>
          <a:p>
            <a:endParaRPr lang="en-US" cap="none" dirty="0"/>
          </a:p>
        </p:txBody>
      </p:sp>
      <p:sp>
        <p:nvSpPr>
          <p:cNvPr id="8" name="Rectangle 7">
            <a:extLst>
              <a:ext uri="{FF2B5EF4-FFF2-40B4-BE49-F238E27FC236}">
                <a16:creationId xmlns:a16="http://schemas.microsoft.com/office/drawing/2014/main" id="{D5DB1E82-3A6F-495E-B74C-58909C59B403}"/>
              </a:ext>
            </a:extLst>
          </p:cNvPr>
          <p:cNvSpPr/>
          <p:nvPr/>
        </p:nvSpPr>
        <p:spPr>
          <a:xfrm>
            <a:off x="8952988" y="5776377"/>
            <a:ext cx="3072435" cy="307777"/>
          </a:xfrm>
          <a:prstGeom prst="rect">
            <a:avLst/>
          </a:prstGeom>
        </p:spPr>
        <p:txBody>
          <a:bodyPr wrap="square">
            <a:spAutoFit/>
          </a:bodyPr>
          <a:lstStyle/>
          <a:p>
            <a:pPr algn="ctr"/>
            <a:r>
              <a:rPr lang="en-US" sz="1400" dirty="0">
                <a:solidFill>
                  <a:schemeClr val="bg1"/>
                </a:solidFill>
                <a:latin typeface="-apple-system"/>
              </a:rPr>
              <a:t>Photo by </a:t>
            </a:r>
            <a:r>
              <a:rPr lang="en-US" sz="1400" dirty="0">
                <a:solidFill>
                  <a:schemeClr val="bg1"/>
                </a:solidFill>
                <a:latin typeface="-apple-system"/>
                <a:hlinkClick r:id="rId3"/>
              </a:rPr>
              <a:t>Daan Stevens</a:t>
            </a:r>
            <a:r>
              <a:rPr lang="en-US" sz="1400" dirty="0">
                <a:solidFill>
                  <a:schemeClr val="bg1"/>
                </a:solidFill>
                <a:latin typeface="-apple-system"/>
              </a:rPr>
              <a:t> on </a:t>
            </a:r>
            <a:r>
              <a:rPr lang="en-US" sz="1400" dirty="0">
                <a:solidFill>
                  <a:schemeClr val="bg1"/>
                </a:solidFill>
                <a:latin typeface="-apple-system"/>
                <a:hlinkClick r:id="rId4"/>
              </a:rPr>
              <a:t>Unsplash</a:t>
            </a:r>
            <a:endParaRPr lang="en-US" sz="1400" dirty="0">
              <a:solidFill>
                <a:schemeClr val="bg1"/>
              </a:solidFill>
            </a:endParaRPr>
          </a:p>
        </p:txBody>
      </p:sp>
      <p:sp>
        <p:nvSpPr>
          <p:cNvPr id="5" name="Footer Placeholder 4"/>
          <p:cNvSpPr>
            <a:spLocks noGrp="1"/>
          </p:cNvSpPr>
          <p:nvPr>
            <p:ph type="ftr" sz="quarter" idx="11"/>
          </p:nvPr>
        </p:nvSpPr>
        <p:spPr>
          <a:xfrm>
            <a:off x="0" y="6480544"/>
            <a:ext cx="6672887" cy="365125"/>
          </a:xfrm>
        </p:spPr>
        <p:txBody>
          <a:bodyPr/>
          <a:lstStyle/>
          <a:p>
            <a:r>
              <a:rPr lang="en-US" dirty="0"/>
              <a:t>©NURSINGCASESTUDIES.COM</a:t>
            </a:r>
          </a:p>
        </p:txBody>
      </p:sp>
      <p:pic>
        <p:nvPicPr>
          <p:cNvPr id="9" name="Picture 8" descr="A screenshot of a video game&#10;&#10;Description generated with high confidence">
            <a:extLst>
              <a:ext uri="{FF2B5EF4-FFF2-40B4-BE49-F238E27FC236}">
                <a16:creationId xmlns:a16="http://schemas.microsoft.com/office/drawing/2014/main" id="{808C16CF-FB21-4B7F-852F-681A6CF44A3F}"/>
              </a:ext>
            </a:extLst>
          </p:cNvPr>
          <p:cNvPicPr>
            <a:picLocks noChangeAspect="1"/>
          </p:cNvPicPr>
          <p:nvPr/>
        </p:nvPicPr>
        <p:blipFill>
          <a:blip r:embed="rId5"/>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901804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p:txBody>
          <a:bodyPr/>
          <a:lstStyle/>
          <a:p>
            <a:r>
              <a:rPr lang="en-US" dirty="0"/>
              <a:t>How is </a:t>
            </a:r>
            <a:r>
              <a:rPr lang="en-US" b="1" dirty="0">
                <a:solidFill>
                  <a:srgbClr val="0000FF"/>
                </a:solidFill>
              </a:rPr>
              <a:t>viral</a:t>
            </a:r>
            <a:r>
              <a:rPr lang="en-US" dirty="0"/>
              <a:t> meningitis different </a:t>
            </a:r>
            <a:br>
              <a:rPr lang="en-US" dirty="0"/>
            </a:br>
            <a:r>
              <a:rPr lang="en-US" dirty="0"/>
              <a:t>than </a:t>
            </a:r>
            <a:r>
              <a:rPr lang="en-US" b="1" dirty="0">
                <a:solidFill>
                  <a:srgbClr val="0000FF"/>
                </a:solidFill>
              </a:rPr>
              <a:t>bacterial</a:t>
            </a:r>
            <a:r>
              <a:rPr lang="en-US" dirty="0"/>
              <a:t> meningitis?</a:t>
            </a:r>
          </a:p>
        </p:txBody>
      </p:sp>
      <p:sp>
        <p:nvSpPr>
          <p:cNvPr id="3" name="Footer Placeholder 2"/>
          <p:cNvSpPr>
            <a:spLocks noGrp="1"/>
          </p:cNvSpPr>
          <p:nvPr>
            <p:ph type="ftr" sz="quarter" idx="11"/>
          </p:nvPr>
        </p:nvSpPr>
        <p:spPr>
          <a:xfrm>
            <a:off x="0" y="6492875"/>
            <a:ext cx="6672887" cy="365125"/>
          </a:xfrm>
        </p:spPr>
        <p:txBody>
          <a:bodyPr/>
          <a:lstStyle/>
          <a:p>
            <a:r>
              <a:rPr lang="en-US" dirty="0"/>
              <a:t>©NURSINGCASESTUDIES.COM</a:t>
            </a:r>
          </a:p>
        </p:txBody>
      </p:sp>
      <p:pic>
        <p:nvPicPr>
          <p:cNvPr id="4" name="Picture 3" descr="A screenshot of a video game&#10;&#10;Description generated with high confidence">
            <a:extLst>
              <a:ext uri="{FF2B5EF4-FFF2-40B4-BE49-F238E27FC236}">
                <a16:creationId xmlns:a16="http://schemas.microsoft.com/office/drawing/2014/main" id="{4E0A9C3C-1AF4-4121-92C0-C7170C6F749B}"/>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3259949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3CAF-B895-4185-84BE-3946E947FEB2}"/>
              </a:ext>
            </a:extLst>
          </p:cNvPr>
          <p:cNvSpPr>
            <a:spLocks noGrp="1"/>
          </p:cNvSpPr>
          <p:nvPr>
            <p:ph type="title"/>
          </p:nvPr>
        </p:nvSpPr>
        <p:spPr/>
        <p:txBody>
          <a:bodyPr/>
          <a:lstStyle/>
          <a:p>
            <a:r>
              <a:rPr lang="en-US" dirty="0"/>
              <a:t>How is </a:t>
            </a:r>
            <a:r>
              <a:rPr lang="en-US" b="1" dirty="0">
                <a:solidFill>
                  <a:srgbClr val="0000FF"/>
                </a:solidFill>
              </a:rPr>
              <a:t>viral</a:t>
            </a:r>
            <a:r>
              <a:rPr lang="en-US" dirty="0"/>
              <a:t> meningitis different </a:t>
            </a:r>
            <a:br>
              <a:rPr lang="en-US" dirty="0"/>
            </a:br>
            <a:r>
              <a:rPr lang="en-US" dirty="0"/>
              <a:t>than </a:t>
            </a:r>
            <a:r>
              <a:rPr lang="en-US" b="1" dirty="0">
                <a:solidFill>
                  <a:srgbClr val="0000FF"/>
                </a:solidFill>
              </a:rPr>
              <a:t>bacterial</a:t>
            </a:r>
            <a:r>
              <a:rPr lang="en-US" dirty="0"/>
              <a:t> meningitis?</a:t>
            </a:r>
          </a:p>
        </p:txBody>
      </p:sp>
      <p:sp>
        <p:nvSpPr>
          <p:cNvPr id="3" name="Content Placeholder 2">
            <a:extLst>
              <a:ext uri="{FF2B5EF4-FFF2-40B4-BE49-F238E27FC236}">
                <a16:creationId xmlns:a16="http://schemas.microsoft.com/office/drawing/2014/main" id="{689D8CB1-64E7-4D61-81D4-FB3A970CE743}"/>
              </a:ext>
            </a:extLst>
          </p:cNvPr>
          <p:cNvSpPr>
            <a:spLocks noGrp="1"/>
          </p:cNvSpPr>
          <p:nvPr>
            <p:ph sz="quarter" idx="13"/>
          </p:nvPr>
        </p:nvSpPr>
        <p:spPr>
          <a:xfrm>
            <a:off x="913774" y="2196762"/>
            <a:ext cx="10363826" cy="3952746"/>
          </a:xfrm>
          <a:solidFill>
            <a:srgbClr val="BCE3F6"/>
          </a:solidFill>
        </p:spPr>
        <p:txBody>
          <a:bodyPr>
            <a:normAutofit fontScale="92500" lnSpcReduction="10000"/>
          </a:bodyPr>
          <a:lstStyle/>
          <a:p>
            <a:r>
              <a:rPr lang="en-US" cap="none" dirty="0"/>
              <a:t>Bacterial meningitis is a medical emergency.</a:t>
            </a:r>
          </a:p>
          <a:p>
            <a:r>
              <a:rPr lang="en-US" cap="none" dirty="0"/>
              <a:t>When meningitis is suspected patients are typically placed on antibiotics until bacterial meningitis is ruled out. </a:t>
            </a:r>
          </a:p>
          <a:p>
            <a:r>
              <a:rPr lang="en-US" cap="none" dirty="0"/>
              <a:t>CSF is tested for enterovirus.</a:t>
            </a:r>
          </a:p>
          <a:p>
            <a:r>
              <a:rPr lang="en-US" cap="none" dirty="0"/>
              <a:t>The most common causes of viral meningitis are enteroviruses, arboviruses, HIV, herpes simplex virus. </a:t>
            </a:r>
          </a:p>
          <a:p>
            <a:r>
              <a:rPr lang="en-US" cap="none" dirty="0"/>
              <a:t>Viral meningitis is self limiting. </a:t>
            </a:r>
          </a:p>
          <a:p>
            <a:r>
              <a:rPr lang="en-US" cap="none" dirty="0"/>
              <a:t>Untreated bacterial meningitis has a mortality rate near 100%.</a:t>
            </a:r>
          </a:p>
          <a:p>
            <a:r>
              <a:rPr lang="en-US" cap="none" dirty="0"/>
              <a:t>Full recovery is expected with viral meningitis. </a:t>
            </a:r>
          </a:p>
          <a:p>
            <a:r>
              <a:rPr lang="en-US" cap="none" dirty="0"/>
              <a:t>In viral meningitis CSF can be clear or cloudy and typical finding is lymphocytosis. </a:t>
            </a:r>
          </a:p>
        </p:txBody>
      </p:sp>
      <p:sp>
        <p:nvSpPr>
          <p:cNvPr id="4" name="Footer Placeholder 3"/>
          <p:cNvSpPr>
            <a:spLocks noGrp="1"/>
          </p:cNvSpPr>
          <p:nvPr>
            <p:ph type="ftr" sz="quarter" idx="11"/>
          </p:nvPr>
        </p:nvSpPr>
        <p:spPr>
          <a:xfrm>
            <a:off x="0" y="6492595"/>
            <a:ext cx="6672887" cy="365125"/>
          </a:xfrm>
        </p:spPr>
        <p:txBody>
          <a:bodyPr/>
          <a:lstStyle/>
          <a:p>
            <a:r>
              <a:rPr lang="en-US" dirty="0"/>
              <a:t>©NURSINGCASESTUDIES.COM</a:t>
            </a:r>
          </a:p>
        </p:txBody>
      </p:sp>
      <p:pic>
        <p:nvPicPr>
          <p:cNvPr id="5" name="Picture 4" descr="A screenshot of a video game&#10;&#10;Description generated with high confidence">
            <a:extLst>
              <a:ext uri="{FF2B5EF4-FFF2-40B4-BE49-F238E27FC236}">
                <a16:creationId xmlns:a16="http://schemas.microsoft.com/office/drawing/2014/main" id="{65E44811-E33C-43BD-8986-C8DC9D15874A}"/>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4182000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A14E-0186-415A-A846-435AB40658F2}"/>
              </a:ext>
            </a:extLst>
          </p:cNvPr>
          <p:cNvSpPr>
            <a:spLocks noGrp="1"/>
          </p:cNvSpPr>
          <p:nvPr>
            <p:ph type="title"/>
          </p:nvPr>
        </p:nvSpPr>
        <p:spPr/>
        <p:txBody>
          <a:bodyPr/>
          <a:lstStyle/>
          <a:p>
            <a:r>
              <a:rPr lang="en-US"/>
              <a:t>Discharge planning</a:t>
            </a:r>
          </a:p>
        </p:txBody>
      </p:sp>
      <p:sp>
        <p:nvSpPr>
          <p:cNvPr id="5" name="Content Placeholder 4">
            <a:extLst>
              <a:ext uri="{FF2B5EF4-FFF2-40B4-BE49-F238E27FC236}">
                <a16:creationId xmlns:a16="http://schemas.microsoft.com/office/drawing/2014/main" id="{DB5C3AAC-659F-40C2-9ABA-6C83DE10A3F9}"/>
              </a:ext>
            </a:extLst>
          </p:cNvPr>
          <p:cNvSpPr>
            <a:spLocks noGrp="1"/>
          </p:cNvSpPr>
          <p:nvPr>
            <p:ph sz="quarter" idx="13"/>
          </p:nvPr>
        </p:nvSpPr>
        <p:spPr>
          <a:xfrm>
            <a:off x="913773" y="2367092"/>
            <a:ext cx="10422097" cy="3473414"/>
          </a:xfrm>
        </p:spPr>
        <p:txBody>
          <a:bodyPr>
            <a:normAutofit/>
          </a:bodyPr>
          <a:lstStyle/>
          <a:p>
            <a:endParaRPr lang="en-US" dirty="0"/>
          </a:p>
        </p:txBody>
      </p:sp>
      <p:sp>
        <p:nvSpPr>
          <p:cNvPr id="3" name="Footer Placeholder 2"/>
          <p:cNvSpPr>
            <a:spLocks noGrp="1"/>
          </p:cNvSpPr>
          <p:nvPr>
            <p:ph type="ftr" sz="quarter" idx="11"/>
          </p:nvPr>
        </p:nvSpPr>
        <p:spPr>
          <a:xfrm>
            <a:off x="0" y="6492875"/>
            <a:ext cx="6672887" cy="365125"/>
          </a:xfrm>
        </p:spPr>
        <p:txBody>
          <a:bodyPr/>
          <a:lstStyle/>
          <a:p>
            <a:r>
              <a:rPr lang="en-US" dirty="0"/>
              <a:t>©NURSINGCASESTUDIES.COM</a:t>
            </a:r>
          </a:p>
        </p:txBody>
      </p:sp>
      <p:pic>
        <p:nvPicPr>
          <p:cNvPr id="6" name="Picture 5" descr="A screenshot of a video game&#10;&#10;Description generated with high confidence">
            <a:extLst>
              <a:ext uri="{FF2B5EF4-FFF2-40B4-BE49-F238E27FC236}">
                <a16:creationId xmlns:a16="http://schemas.microsoft.com/office/drawing/2014/main" id="{F578B928-50E7-4A36-8421-4854FD81A502}"/>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3113942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A14E-0186-415A-A846-435AB40658F2}"/>
              </a:ext>
            </a:extLst>
          </p:cNvPr>
          <p:cNvSpPr>
            <a:spLocks noGrp="1"/>
          </p:cNvSpPr>
          <p:nvPr>
            <p:ph type="title"/>
          </p:nvPr>
        </p:nvSpPr>
        <p:spPr/>
        <p:txBody>
          <a:bodyPr/>
          <a:lstStyle/>
          <a:p>
            <a:r>
              <a:rPr lang="en-US"/>
              <a:t>Discharge planning</a:t>
            </a:r>
          </a:p>
        </p:txBody>
      </p:sp>
      <p:sp>
        <p:nvSpPr>
          <p:cNvPr id="5" name="Content Placeholder 4">
            <a:extLst>
              <a:ext uri="{FF2B5EF4-FFF2-40B4-BE49-F238E27FC236}">
                <a16:creationId xmlns:a16="http://schemas.microsoft.com/office/drawing/2014/main" id="{DB5C3AAC-659F-40C2-9ABA-6C83DE10A3F9}"/>
              </a:ext>
            </a:extLst>
          </p:cNvPr>
          <p:cNvSpPr>
            <a:spLocks noGrp="1"/>
          </p:cNvSpPr>
          <p:nvPr>
            <p:ph sz="quarter" idx="13"/>
          </p:nvPr>
        </p:nvSpPr>
        <p:spPr>
          <a:xfrm>
            <a:off x="913773" y="2367092"/>
            <a:ext cx="10422097" cy="3473414"/>
          </a:xfrm>
        </p:spPr>
        <p:txBody>
          <a:bodyPr>
            <a:normAutofit fontScale="92500" lnSpcReduction="10000"/>
          </a:bodyPr>
          <a:lstStyle/>
          <a:p>
            <a:pPr fontAlgn="base"/>
            <a:r>
              <a:rPr lang="en-US" cap="none" dirty="0">
                <a:latin typeface="+mj-lt"/>
              </a:rPr>
              <a:t>Jaylee will require several weeks of rest. She may not be able to return to school immediately. Increase activity as tolerate. </a:t>
            </a:r>
          </a:p>
          <a:p>
            <a:pPr fontAlgn="base"/>
            <a:r>
              <a:rPr lang="en-US" cap="none" dirty="0">
                <a:latin typeface="+mj-lt"/>
              </a:rPr>
              <a:t>Adequate nutrition including high-protein, high-calorie meals.</a:t>
            </a:r>
          </a:p>
          <a:p>
            <a:pPr fontAlgn="base"/>
            <a:r>
              <a:rPr lang="en-US" cap="none" dirty="0">
                <a:latin typeface="+mj-lt"/>
              </a:rPr>
              <a:t>Muscle rigidity in the neck and the back of the legs may persist. Warm baths and progressive range of motion exercises may be helpful. </a:t>
            </a:r>
          </a:p>
          <a:p>
            <a:pPr fontAlgn="base"/>
            <a:r>
              <a:rPr lang="en-US" cap="none" dirty="0">
                <a:latin typeface="+mj-lt"/>
              </a:rPr>
              <a:t>Residual effects could include dementia, seizure, deafness, hemiplegia, hydrocephalus. Some of these may be permanent. </a:t>
            </a:r>
          </a:p>
          <a:p>
            <a:pPr fontAlgn="base"/>
            <a:r>
              <a:rPr lang="en-US" cap="none" dirty="0">
                <a:latin typeface="+mj-lt"/>
              </a:rPr>
              <a:t>Follow up with PCP. Follow up with neurologist may be warranted. Outpatient PT and speech and occupational therapy. </a:t>
            </a:r>
          </a:p>
          <a:p>
            <a:endParaRPr lang="en-US" dirty="0"/>
          </a:p>
        </p:txBody>
      </p:sp>
      <p:sp>
        <p:nvSpPr>
          <p:cNvPr id="3" name="Footer Placeholder 2"/>
          <p:cNvSpPr>
            <a:spLocks noGrp="1"/>
          </p:cNvSpPr>
          <p:nvPr>
            <p:ph type="ftr" sz="quarter" idx="11"/>
          </p:nvPr>
        </p:nvSpPr>
        <p:spPr>
          <a:xfrm>
            <a:off x="0" y="6492875"/>
            <a:ext cx="6672887" cy="365125"/>
          </a:xfrm>
        </p:spPr>
        <p:txBody>
          <a:bodyPr/>
          <a:lstStyle/>
          <a:p>
            <a:r>
              <a:rPr lang="en-US" dirty="0"/>
              <a:t>©NURSINGCASESTUDIES.COM</a:t>
            </a:r>
          </a:p>
        </p:txBody>
      </p:sp>
      <p:pic>
        <p:nvPicPr>
          <p:cNvPr id="6" name="Picture 5" descr="A screenshot of a video game&#10;&#10;Description generated with high confidence">
            <a:extLst>
              <a:ext uri="{FF2B5EF4-FFF2-40B4-BE49-F238E27FC236}">
                <a16:creationId xmlns:a16="http://schemas.microsoft.com/office/drawing/2014/main" id="{64C36C00-73B2-4AB7-92BE-98999738DB24}"/>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932186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A14E-0186-415A-A846-435AB40658F2}"/>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DB5C3AAC-659F-40C2-9ABA-6C83DE10A3F9}"/>
              </a:ext>
            </a:extLst>
          </p:cNvPr>
          <p:cNvSpPr>
            <a:spLocks noGrp="1"/>
          </p:cNvSpPr>
          <p:nvPr>
            <p:ph sz="quarter" idx="13"/>
          </p:nvPr>
        </p:nvSpPr>
        <p:spPr>
          <a:xfrm>
            <a:off x="913773" y="2367092"/>
            <a:ext cx="10422097" cy="3473414"/>
          </a:xfrm>
        </p:spPr>
        <p:txBody>
          <a:bodyPr>
            <a:normAutofit/>
          </a:bodyPr>
          <a:lstStyle/>
          <a:p>
            <a:pPr marL="0" indent="0">
              <a:buNone/>
            </a:pPr>
            <a:r>
              <a:rPr lang="en-US" b="1" cap="none" dirty="0">
                <a:solidFill>
                  <a:schemeClr val="tx1">
                    <a:lumMod val="95000"/>
                    <a:lumOff val="5000"/>
                  </a:schemeClr>
                </a:solidFill>
              </a:rPr>
              <a:t>References </a:t>
            </a:r>
          </a:p>
          <a:p>
            <a:pPr lvl="0"/>
            <a:r>
              <a:rPr lang="en-US" cap="none" dirty="0">
                <a:solidFill>
                  <a:schemeClr val="tx1">
                    <a:lumMod val="95000"/>
                    <a:lumOff val="5000"/>
                  </a:schemeClr>
                </a:solidFill>
              </a:rPr>
              <a:t>Lewis, S. L., Dirksen, S. R., Heitkemper, M. M., Bucher, L., &amp; Camera, I. M. (2011). </a:t>
            </a:r>
            <a:r>
              <a:rPr lang="en-US" i="1" cap="none" dirty="0">
                <a:solidFill>
                  <a:schemeClr val="tx1">
                    <a:lumMod val="95000"/>
                    <a:lumOff val="5000"/>
                  </a:schemeClr>
                </a:solidFill>
              </a:rPr>
              <a:t>Medical-surgical nursing: Assessment and management of clinical problems </a:t>
            </a:r>
            <a:r>
              <a:rPr lang="en-US" cap="none" dirty="0">
                <a:solidFill>
                  <a:schemeClr val="tx1">
                    <a:lumMod val="95000"/>
                    <a:lumOff val="5000"/>
                  </a:schemeClr>
                </a:solidFill>
              </a:rPr>
              <a:t>(8th ed.). St. Louis, MO: Elsevier.</a:t>
            </a:r>
          </a:p>
          <a:p>
            <a:pPr lvl="0"/>
            <a:r>
              <a:rPr lang="en-US" cap="none" dirty="0" err="1">
                <a:solidFill>
                  <a:schemeClr val="tx1">
                    <a:lumMod val="95000"/>
                    <a:lumOff val="5000"/>
                  </a:schemeClr>
                </a:solidFill>
              </a:rPr>
              <a:t>LeMone</a:t>
            </a:r>
            <a:r>
              <a:rPr lang="en-US" cap="none" dirty="0">
                <a:solidFill>
                  <a:schemeClr val="tx1">
                    <a:lumMod val="95000"/>
                    <a:lumOff val="5000"/>
                  </a:schemeClr>
                </a:solidFill>
              </a:rPr>
              <a:t>, P., Burke, K. M., </a:t>
            </a:r>
            <a:r>
              <a:rPr lang="en-US" cap="none" dirty="0" err="1">
                <a:solidFill>
                  <a:schemeClr val="tx1">
                    <a:lumMod val="95000"/>
                    <a:lumOff val="5000"/>
                  </a:schemeClr>
                </a:solidFill>
              </a:rPr>
              <a:t>Bauldoff</a:t>
            </a:r>
            <a:r>
              <a:rPr lang="en-US" cap="none" dirty="0">
                <a:solidFill>
                  <a:schemeClr val="tx1">
                    <a:lumMod val="95000"/>
                    <a:lumOff val="5000"/>
                  </a:schemeClr>
                </a:solidFill>
              </a:rPr>
              <a:t>, G., &amp; </a:t>
            </a:r>
            <a:r>
              <a:rPr lang="en-US" cap="none" dirty="0" err="1">
                <a:solidFill>
                  <a:schemeClr val="tx1">
                    <a:lumMod val="95000"/>
                    <a:lumOff val="5000"/>
                  </a:schemeClr>
                </a:solidFill>
              </a:rPr>
              <a:t>Gubrud</a:t>
            </a:r>
            <a:r>
              <a:rPr lang="en-US" cap="none" dirty="0">
                <a:solidFill>
                  <a:schemeClr val="tx1">
                    <a:lumMod val="95000"/>
                    <a:lumOff val="5000"/>
                  </a:schemeClr>
                </a:solidFill>
              </a:rPr>
              <a:t>-Howe, P. M. (2015). </a:t>
            </a:r>
            <a:r>
              <a:rPr lang="en-US" i="1" cap="none" dirty="0">
                <a:solidFill>
                  <a:schemeClr val="tx1">
                    <a:lumMod val="95000"/>
                    <a:lumOff val="5000"/>
                  </a:schemeClr>
                </a:solidFill>
              </a:rPr>
              <a:t>Medical-surgical nursing: clinical reasoning in patient care.</a:t>
            </a:r>
            <a:r>
              <a:rPr lang="en-US" cap="none" dirty="0">
                <a:solidFill>
                  <a:schemeClr val="tx1">
                    <a:lumMod val="95000"/>
                    <a:lumOff val="5000"/>
                  </a:schemeClr>
                </a:solidFill>
              </a:rPr>
              <a:t> Sixth edition. Boston: Pearson.</a:t>
            </a:r>
          </a:p>
          <a:p>
            <a:pPr lvl="0"/>
            <a:r>
              <a:rPr lang="en-US" cap="none" dirty="0">
                <a:solidFill>
                  <a:schemeClr val="tx1">
                    <a:lumMod val="95000"/>
                    <a:lumOff val="5000"/>
                  </a:schemeClr>
                </a:solidFill>
                <a:hlinkClick r:id="rId2"/>
              </a:rPr>
              <a:t>Pathan N, Faust SN, Levin M (2003, July 1). Pathophysiology of meningococcal meningitis and </a:t>
            </a:r>
            <a:r>
              <a:rPr lang="en-US" cap="none" dirty="0" err="1">
                <a:solidFill>
                  <a:schemeClr val="tx1">
                    <a:lumMod val="95000"/>
                    <a:lumOff val="5000"/>
                  </a:schemeClr>
                </a:solidFill>
                <a:hlinkClick r:id="rId2"/>
              </a:rPr>
              <a:t>septicaemia</a:t>
            </a:r>
            <a:r>
              <a:rPr lang="en-US" cap="none" dirty="0">
                <a:solidFill>
                  <a:schemeClr val="tx1">
                    <a:lumMod val="95000"/>
                    <a:lumOff val="5000"/>
                  </a:schemeClr>
                </a:solidFill>
                <a:hlinkClick r:id="rId2"/>
              </a:rPr>
              <a:t>. </a:t>
            </a:r>
            <a:r>
              <a:rPr lang="en-US" i="1" cap="none" dirty="0">
                <a:solidFill>
                  <a:schemeClr val="tx1">
                    <a:lumMod val="95000"/>
                    <a:lumOff val="5000"/>
                  </a:schemeClr>
                </a:solidFill>
                <a:hlinkClick r:id="rId2"/>
              </a:rPr>
              <a:t>Archives of Disease in Childhood, </a:t>
            </a:r>
            <a:r>
              <a:rPr lang="en-US" cap="none" dirty="0">
                <a:solidFill>
                  <a:schemeClr val="tx1">
                    <a:lumMod val="95000"/>
                    <a:lumOff val="5000"/>
                  </a:schemeClr>
                </a:solidFill>
                <a:hlinkClick r:id="rId2"/>
              </a:rPr>
              <a:t>88, 601-607. </a:t>
            </a:r>
            <a:r>
              <a:rPr lang="en-US" cap="none" dirty="0" err="1">
                <a:solidFill>
                  <a:schemeClr val="tx1">
                    <a:lumMod val="95000"/>
                    <a:lumOff val="5000"/>
                  </a:schemeClr>
                </a:solidFill>
                <a:hlinkClick r:id="rId2"/>
              </a:rPr>
              <a:t>doi</a:t>
            </a:r>
            <a:r>
              <a:rPr lang="en-US" cap="none" dirty="0">
                <a:solidFill>
                  <a:schemeClr val="tx1">
                    <a:lumMod val="95000"/>
                    <a:lumOff val="5000"/>
                  </a:schemeClr>
                </a:solidFill>
                <a:hlinkClick r:id="rId2"/>
              </a:rPr>
              <a:t>: 10.1136/adc.88.7.601.</a:t>
            </a:r>
            <a:endParaRPr lang="en-US" cap="none" dirty="0">
              <a:solidFill>
                <a:schemeClr val="tx1">
                  <a:lumMod val="95000"/>
                  <a:lumOff val="5000"/>
                </a:schemeClr>
              </a:solidFill>
            </a:endParaRPr>
          </a:p>
          <a:p>
            <a:endParaRPr lang="en-US" cap="none" dirty="0"/>
          </a:p>
        </p:txBody>
      </p:sp>
      <p:sp>
        <p:nvSpPr>
          <p:cNvPr id="3" name="Footer Placeholder 2"/>
          <p:cNvSpPr>
            <a:spLocks noGrp="1"/>
          </p:cNvSpPr>
          <p:nvPr>
            <p:ph type="ftr" sz="quarter" idx="11"/>
          </p:nvPr>
        </p:nvSpPr>
        <p:spPr>
          <a:xfrm>
            <a:off x="0" y="6492875"/>
            <a:ext cx="6672887" cy="365125"/>
          </a:xfrm>
        </p:spPr>
        <p:txBody>
          <a:bodyPr/>
          <a:lstStyle/>
          <a:p>
            <a:r>
              <a:rPr lang="en-US" dirty="0"/>
              <a:t>©NURSINGCASESTUDIES.COM</a:t>
            </a:r>
          </a:p>
        </p:txBody>
      </p:sp>
      <p:pic>
        <p:nvPicPr>
          <p:cNvPr id="6" name="Picture 5" descr="A screenshot of a video game&#10;&#10;Description generated with high confidence">
            <a:extLst>
              <a:ext uri="{FF2B5EF4-FFF2-40B4-BE49-F238E27FC236}">
                <a16:creationId xmlns:a16="http://schemas.microsoft.com/office/drawing/2014/main" id="{C2B07F83-5738-4DA7-BF49-84CF95A0FC9C}"/>
              </a:ext>
            </a:extLst>
          </p:cNvPr>
          <p:cNvPicPr>
            <a:picLocks noChangeAspect="1"/>
          </p:cNvPicPr>
          <p:nvPr/>
        </p:nvPicPr>
        <p:blipFill>
          <a:blip r:embed="rId3"/>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2707531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7669E88-AA72-437F-AA99-859F9E99ED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9">
            <a:extLst>
              <a:ext uri="{FF2B5EF4-FFF2-40B4-BE49-F238E27FC236}">
                <a16:creationId xmlns:a16="http://schemas.microsoft.com/office/drawing/2014/main" id="{3A760ABB-F444-4DF2-A386-8E7FF6B7C536}"/>
              </a:ext>
            </a:extLst>
          </p:cNvPr>
          <p:cNvPicPr>
            <a:picLocks noChangeAspect="1"/>
          </p:cNvPicPr>
          <p:nvPr/>
        </p:nvPicPr>
        <p:blipFill rotWithShape="1">
          <a:blip r:embed="rId4">
            <a:alphaModFix amt="35000"/>
            <a:extLst/>
          </a:blip>
          <a:srcRect t="10684" b="25214"/>
          <a:stretch/>
        </p:blipFill>
        <p:spPr>
          <a:xfrm>
            <a:off x="20" y="10"/>
            <a:ext cx="12191980" cy="6857990"/>
          </a:xfrm>
          <a:prstGeom prst="rect">
            <a:avLst/>
          </a:prstGeom>
          <a:solidFill>
            <a:schemeClr val="bg2">
              <a:lumMod val="40000"/>
              <a:lumOff val="60000"/>
            </a:schemeClr>
          </a:solidFill>
        </p:spPr>
      </p:pic>
      <p:pic>
        <p:nvPicPr>
          <p:cNvPr id="17" name="Picture 16">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1243A0-CDE2-4BC9-9485-9E94DE30E789}"/>
              </a:ext>
            </a:extLst>
          </p:cNvPr>
          <p:cNvSpPr>
            <a:spLocks noGrp="1"/>
          </p:cNvSpPr>
          <p:nvPr>
            <p:ph type="title" idx="4294967295"/>
          </p:nvPr>
        </p:nvSpPr>
        <p:spPr>
          <a:xfrm>
            <a:off x="-2306638" y="3334373"/>
            <a:ext cx="8689976" cy="2509213"/>
          </a:xfrm>
        </p:spPr>
        <p:txBody>
          <a:bodyPr vert="horz" lIns="91440" tIns="45720" rIns="91440" bIns="45720" rtlCol="0" anchor="b">
            <a:normAutofit/>
          </a:bodyPr>
          <a:lstStyle/>
          <a:p>
            <a:r>
              <a:rPr lang="en-US" sz="4800" b="1" dirty="0">
                <a:solidFill>
                  <a:schemeClr val="bg1"/>
                </a:solidFill>
              </a:rPr>
              <a:t>THE END</a:t>
            </a:r>
          </a:p>
        </p:txBody>
      </p:sp>
      <p:sp>
        <p:nvSpPr>
          <p:cNvPr id="5" name="Footer Placeholder 4"/>
          <p:cNvSpPr>
            <a:spLocks noGrp="1"/>
          </p:cNvSpPr>
          <p:nvPr>
            <p:ph type="ftr" sz="quarter" idx="11"/>
          </p:nvPr>
        </p:nvSpPr>
        <p:spPr>
          <a:xfrm>
            <a:off x="913774" y="5883275"/>
            <a:ext cx="6672887"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©NURSINGCASESTUDIES.COM</a:t>
            </a:r>
          </a:p>
        </p:txBody>
      </p:sp>
      <p:pic>
        <p:nvPicPr>
          <p:cNvPr id="3" name="Picture 2">
            <a:extLst>
              <a:ext uri="{FF2B5EF4-FFF2-40B4-BE49-F238E27FC236}">
                <a16:creationId xmlns:a16="http://schemas.microsoft.com/office/drawing/2014/main" id="{C63B20E4-0ECF-4522-A794-B2BD92B04551}"/>
              </a:ext>
            </a:extLst>
          </p:cNvPr>
          <p:cNvPicPr>
            <a:picLocks noChangeAspect="1"/>
          </p:cNvPicPr>
          <p:nvPr/>
        </p:nvPicPr>
        <p:blipFill>
          <a:blip r:embed="rId5"/>
          <a:stretch>
            <a:fillRect/>
          </a:stretch>
        </p:blipFill>
        <p:spPr>
          <a:xfrm>
            <a:off x="10834672" y="6103941"/>
            <a:ext cx="1243692" cy="695004"/>
          </a:xfrm>
          <a:prstGeom prst="rect">
            <a:avLst/>
          </a:prstGeom>
        </p:spPr>
      </p:pic>
    </p:spTree>
    <p:extLst>
      <p:ext uri="{BB962C8B-B14F-4D97-AF65-F5344CB8AC3E}">
        <p14:creationId xmlns:p14="http://schemas.microsoft.com/office/powerpoint/2010/main" val="6100523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media-public.canva.com/MACViDwclM8/1/screen.jpg">
            <a:extLst>
              <a:ext uri="{FF2B5EF4-FFF2-40B4-BE49-F238E27FC236}">
                <a16:creationId xmlns:a16="http://schemas.microsoft.com/office/drawing/2014/main" id="{CF5DDB6A-F853-49FE-BA72-9EBDAC8290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28" r="2" b="2"/>
          <a:stretch/>
        </p:blipFill>
        <p:spPr bwMode="auto">
          <a:xfrm>
            <a:off x="1" y="10"/>
            <a:ext cx="7479157" cy="6857990"/>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useBgFill="1">
        <p:nvSpPr>
          <p:cNvPr id="5" name="Content Placeholder 4">
            <a:extLst>
              <a:ext uri="{FF2B5EF4-FFF2-40B4-BE49-F238E27FC236}">
                <a16:creationId xmlns:a16="http://schemas.microsoft.com/office/drawing/2014/main" id="{1B3637C3-E37B-4E83-87DB-3BF7ACBCEE6B}"/>
              </a:ext>
            </a:extLst>
          </p:cNvPr>
          <p:cNvSpPr>
            <a:spLocks noGrp="1"/>
          </p:cNvSpPr>
          <p:nvPr>
            <p:ph sz="quarter" idx="13"/>
          </p:nvPr>
        </p:nvSpPr>
        <p:spPr>
          <a:xfrm>
            <a:off x="8209924" y="2367092"/>
            <a:ext cx="3310563" cy="3424107"/>
          </a:xfrm>
        </p:spPr>
        <p:txBody>
          <a:bodyPr>
            <a:normAutofit/>
          </a:bodyPr>
          <a:lstStyle/>
          <a:p>
            <a:r>
              <a:rPr lang="en-US" sz="1700" cap="none" dirty="0">
                <a:latin typeface="Arial" panose="020B0604020202020204" pitchFamily="34" charset="0"/>
                <a:cs typeface="Arial" panose="020B0604020202020204" pitchFamily="34" charset="0"/>
              </a:rPr>
              <a:t>The friends were on an overnight hiking trip.</a:t>
            </a:r>
          </a:p>
          <a:p>
            <a:r>
              <a:rPr lang="en-US" sz="1700" cap="none" dirty="0">
                <a:latin typeface="Arial" panose="020B0604020202020204" pitchFamily="34" charset="0"/>
                <a:cs typeface="Arial" panose="020B0604020202020204" pitchFamily="34" charset="0"/>
              </a:rPr>
              <a:t>They camped Saturday night and the three friends shared a tent together. </a:t>
            </a:r>
          </a:p>
          <a:p>
            <a:r>
              <a:rPr lang="en-US" sz="1700" cap="none" dirty="0">
                <a:latin typeface="Arial" panose="020B0604020202020204" pitchFamily="34" charset="0"/>
                <a:cs typeface="Arial" panose="020B0604020202020204" pitchFamily="34" charset="0"/>
              </a:rPr>
              <a:t>Jaylee seemed fine on Saturday.</a:t>
            </a:r>
          </a:p>
        </p:txBody>
      </p:sp>
      <p:sp useBgFill="1">
        <p:nvSpPr>
          <p:cNvPr id="6" name="Title 6">
            <a:extLst>
              <a:ext uri="{FF2B5EF4-FFF2-40B4-BE49-F238E27FC236}">
                <a16:creationId xmlns:a16="http://schemas.microsoft.com/office/drawing/2014/main" id="{F2C08525-33C8-4204-9F64-114591ABE3AD}"/>
              </a:ext>
            </a:extLst>
          </p:cNvPr>
          <p:cNvSpPr>
            <a:spLocks noGrp="1"/>
          </p:cNvSpPr>
          <p:nvPr>
            <p:ph type="title"/>
          </p:nvPr>
        </p:nvSpPr>
        <p:spPr>
          <a:xfrm>
            <a:off x="8209925" y="366104"/>
            <a:ext cx="3310563" cy="1596177"/>
          </a:xfrm>
        </p:spPr>
        <p:txBody>
          <a:bodyPr>
            <a:normAutofit fontScale="90000"/>
          </a:bodyPr>
          <a:lstStyle/>
          <a:p>
            <a:br>
              <a:rPr lang="en-US" dirty="0"/>
            </a:br>
            <a:r>
              <a:rPr lang="en-US" dirty="0"/>
              <a:t>Subjective Data</a:t>
            </a:r>
            <a:br>
              <a:rPr lang="en-US" dirty="0"/>
            </a:br>
            <a:r>
              <a:rPr lang="en-US" dirty="0"/>
              <a:t>From Friends</a:t>
            </a:r>
          </a:p>
        </p:txBody>
      </p:sp>
      <p:sp>
        <p:nvSpPr>
          <p:cNvPr id="2" name="Footer Placeholder 1"/>
          <p:cNvSpPr>
            <a:spLocks noGrp="1"/>
          </p:cNvSpPr>
          <p:nvPr>
            <p:ph type="ftr" sz="quarter" idx="11"/>
          </p:nvPr>
        </p:nvSpPr>
        <p:spPr>
          <a:xfrm>
            <a:off x="1" y="6439086"/>
            <a:ext cx="6672887" cy="365125"/>
          </a:xfrm>
        </p:spPr>
        <p:txBody>
          <a:bodyPr/>
          <a:lstStyle/>
          <a:p>
            <a:r>
              <a:rPr lang="en-US" dirty="0">
                <a:solidFill>
                  <a:schemeClr val="bg1"/>
                </a:solidFill>
              </a:rPr>
              <a:t>©NURSINGCASESTUDIES.COM</a:t>
            </a:r>
          </a:p>
        </p:txBody>
      </p:sp>
      <p:pic>
        <p:nvPicPr>
          <p:cNvPr id="7" name="Picture 6" descr="A screenshot of a video game&#10;&#10;Description generated with high confidence">
            <a:extLst>
              <a:ext uri="{FF2B5EF4-FFF2-40B4-BE49-F238E27FC236}">
                <a16:creationId xmlns:a16="http://schemas.microsoft.com/office/drawing/2014/main" id="{92D13D6A-0FB1-4C86-AD4E-0A9ED1A71E04}"/>
              </a:ext>
            </a:extLst>
          </p:cNvPr>
          <p:cNvPicPr>
            <a:picLocks noChangeAspect="1"/>
          </p:cNvPicPr>
          <p:nvPr/>
        </p:nvPicPr>
        <p:blipFill>
          <a:blip r:embed="rId3"/>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11925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4590D6-2170-48DE-BC5E-EA42C0854FF9}"/>
              </a:ext>
            </a:extLst>
          </p:cNvPr>
          <p:cNvSpPr>
            <a:spLocks noGrp="1"/>
          </p:cNvSpPr>
          <p:nvPr>
            <p:ph type="title"/>
          </p:nvPr>
        </p:nvSpPr>
        <p:spPr>
          <a:xfrm>
            <a:off x="856625" y="256567"/>
            <a:ext cx="10364451" cy="1596177"/>
          </a:xfrm>
        </p:spPr>
        <p:txBody>
          <a:bodyPr>
            <a:normAutofit/>
          </a:bodyPr>
          <a:lstStyle/>
          <a:p>
            <a:br>
              <a:rPr lang="en-US" dirty="0"/>
            </a:br>
            <a:r>
              <a:rPr lang="en-US" dirty="0"/>
              <a:t>Subjective Data</a:t>
            </a:r>
            <a:br>
              <a:rPr lang="en-US" dirty="0"/>
            </a:br>
            <a:r>
              <a:rPr lang="en-US" dirty="0"/>
              <a:t>From Friends</a:t>
            </a:r>
          </a:p>
        </p:txBody>
      </p:sp>
      <p:sp>
        <p:nvSpPr>
          <p:cNvPr id="5" name="Content Placeholder 4">
            <a:extLst>
              <a:ext uri="{FF2B5EF4-FFF2-40B4-BE49-F238E27FC236}">
                <a16:creationId xmlns:a16="http://schemas.microsoft.com/office/drawing/2014/main" id="{1877D7AD-B37D-48C0-B443-330963FE72CD}"/>
              </a:ext>
            </a:extLst>
          </p:cNvPr>
          <p:cNvSpPr>
            <a:spLocks noGrp="1"/>
          </p:cNvSpPr>
          <p:nvPr>
            <p:ph sz="quarter" idx="13"/>
          </p:nvPr>
        </p:nvSpPr>
        <p:spPr/>
        <p:txBody>
          <a:bodyPr>
            <a:normAutofit fontScale="92500" lnSpcReduction="10000"/>
          </a:bodyPr>
          <a:lstStyle/>
          <a:p>
            <a:r>
              <a:rPr lang="en-US" sz="1700" cap="none" dirty="0">
                <a:latin typeface="+mj-lt"/>
                <a:cs typeface="Arial" panose="020B0604020202020204" pitchFamily="34" charset="0"/>
              </a:rPr>
              <a:t>During their Sunday hike Jaylee complained about the bright sunlight and borrowed her friend’s hat to help block the sunlight. </a:t>
            </a:r>
          </a:p>
          <a:p>
            <a:r>
              <a:rPr lang="en-US" sz="1700" cap="none" dirty="0">
                <a:latin typeface="+mj-lt"/>
                <a:cs typeface="Arial" panose="020B0604020202020204" pitchFamily="34" charset="0"/>
              </a:rPr>
              <a:t>She had trouble using her camera. </a:t>
            </a:r>
          </a:p>
          <a:p>
            <a:r>
              <a:rPr lang="en-US" sz="1700" cap="none" dirty="0">
                <a:latin typeface="+mj-lt"/>
                <a:cs typeface="Arial" panose="020B0604020202020204" pitchFamily="34" charset="0"/>
              </a:rPr>
              <a:t>She complained her neck was stiff and took very few pictures. </a:t>
            </a:r>
          </a:p>
          <a:p>
            <a:r>
              <a:rPr lang="en-US" sz="1700" cap="none" dirty="0">
                <a:latin typeface="+mj-lt"/>
                <a:cs typeface="Arial" panose="020B0604020202020204" pitchFamily="34" charset="0"/>
              </a:rPr>
              <a:t>She finally decided to go back to the campsite and wait for her friends there. </a:t>
            </a:r>
          </a:p>
          <a:p>
            <a:r>
              <a:rPr lang="en-US" sz="1700" cap="none" dirty="0">
                <a:latin typeface="+mj-lt"/>
                <a:cs typeface="Arial" panose="020B0604020202020204" pitchFamily="34" charset="0"/>
              </a:rPr>
              <a:t>A few hours later the friends arrived back to the campsite to find Jaylee laying in the tent. She was uncomfortable and extremely irritable. </a:t>
            </a:r>
          </a:p>
          <a:p>
            <a:r>
              <a:rPr lang="en-US" sz="1700" cap="none" dirty="0">
                <a:latin typeface="+mj-lt"/>
                <a:cs typeface="Arial" panose="020B0604020202020204" pitchFamily="34" charset="0"/>
              </a:rPr>
              <a:t>Jaylee complained of a severe headache. She was sweating, had chills, and seemed to have a temperature. </a:t>
            </a:r>
          </a:p>
          <a:p>
            <a:r>
              <a:rPr lang="en-US" sz="1700" cap="none" dirty="0">
                <a:latin typeface="+mj-lt"/>
                <a:cs typeface="Arial" panose="020B0604020202020204" pitchFamily="34" charset="0"/>
              </a:rPr>
              <a:t>The friends decided to take her to a local emergency department.</a:t>
            </a:r>
          </a:p>
          <a:p>
            <a:endParaRPr lang="en-US" sz="1700" cap="none"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0" y="6492875"/>
            <a:ext cx="6672887" cy="365125"/>
          </a:xfrm>
        </p:spPr>
        <p:txBody>
          <a:bodyPr/>
          <a:lstStyle/>
          <a:p>
            <a:r>
              <a:rPr lang="en-US" dirty="0"/>
              <a:t>©NURSINGCASESTUDIES.COM</a:t>
            </a:r>
          </a:p>
        </p:txBody>
      </p:sp>
      <p:pic>
        <p:nvPicPr>
          <p:cNvPr id="6" name="Picture 5" descr="A screenshot of a video game&#10;&#10;Description generated with high confidence">
            <a:extLst>
              <a:ext uri="{FF2B5EF4-FFF2-40B4-BE49-F238E27FC236}">
                <a16:creationId xmlns:a16="http://schemas.microsoft.com/office/drawing/2014/main" id="{F1FF0A19-C1F9-4BF9-AC8A-4C42A63CEDA9}"/>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421027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9FA9EC0-EC4C-4C38-9AAE-4E94F5FB0037}"/>
              </a:ext>
            </a:extLst>
          </p:cNvPr>
          <p:cNvPicPr>
            <a:picLocks noGrp="1" noChangeAspect="1"/>
          </p:cNvPicPr>
          <p:nvPr>
            <p:ph sz="quarter" idx="13"/>
          </p:nvPr>
        </p:nvPicPr>
        <p:blipFill rotWithShape="1">
          <a:blip r:embed="rId2"/>
          <a:srcRect l="2151" r="2149" b="-2"/>
          <a:stretch/>
        </p:blipFill>
        <p:spPr>
          <a:xfrm>
            <a:off x="1" y="10"/>
            <a:ext cx="7479157" cy="6857990"/>
          </a:xfrm>
          <a:prstGeom prst="rect">
            <a:avLst/>
          </a:prstGeom>
          <a:solidFill>
            <a:schemeClr val="bg2">
              <a:lumMod val="40000"/>
              <a:lumOff val="60000"/>
            </a:schemeClr>
          </a:solidFill>
        </p:spPr>
      </p:pic>
      <p:sp>
        <p:nvSpPr>
          <p:cNvPr id="12" name="Content Placeholder 11">
            <a:extLst>
              <a:ext uri="{FF2B5EF4-FFF2-40B4-BE49-F238E27FC236}">
                <a16:creationId xmlns:a16="http://schemas.microsoft.com/office/drawing/2014/main" id="{F4ED4204-4CF4-4FAA-9383-1ED1B4CF9EC8}"/>
              </a:ext>
            </a:extLst>
          </p:cNvPr>
          <p:cNvSpPr>
            <a:spLocks noGrp="1"/>
          </p:cNvSpPr>
          <p:nvPr>
            <p:ph sz="quarter" idx="14"/>
          </p:nvPr>
        </p:nvSpPr>
        <p:spPr>
          <a:xfrm>
            <a:off x="7658642" y="265382"/>
            <a:ext cx="3929425" cy="6248403"/>
          </a:xfrm>
          <a:solidFill>
            <a:schemeClr val="bg2">
              <a:lumMod val="20000"/>
              <a:lumOff val="80000"/>
            </a:schemeClr>
          </a:solidFill>
        </p:spPr>
        <p:txBody>
          <a:bodyPr vert="horz" lIns="91440" tIns="45720" rIns="91440" bIns="45720" rtlCol="0">
            <a:normAutofit/>
          </a:bodyPr>
          <a:lstStyle/>
          <a:p>
            <a:r>
              <a:rPr lang="en-US" sz="1800" cap="none" dirty="0"/>
              <a:t>You ask Jaylee’s friends to leave the room while you speak to Jaylee privately to ensure you have permission for them to be in the room.</a:t>
            </a:r>
          </a:p>
          <a:p>
            <a:r>
              <a:rPr lang="en-US" sz="1800" cap="none" dirty="0"/>
              <a:t>Jaylee becomes impatient and snaps at you for demanding her friends leave the room. Looking very concerned, one of her friends explains that she doesn’t usually act like this. </a:t>
            </a:r>
          </a:p>
          <a:p>
            <a:r>
              <a:rPr lang="en-US" sz="1800" cap="none" dirty="0"/>
              <a:t>With Jaylee’s permission you proceed with bedside handover. The friends share the details about the weekend and Jaylee’s typically pleasant demeanor. </a:t>
            </a:r>
          </a:p>
        </p:txBody>
      </p:sp>
      <p:sp>
        <p:nvSpPr>
          <p:cNvPr id="2" name="Footer Placeholder 1"/>
          <p:cNvSpPr>
            <a:spLocks noGrp="1"/>
          </p:cNvSpPr>
          <p:nvPr>
            <p:ph type="ftr" sz="quarter" idx="11"/>
          </p:nvPr>
        </p:nvSpPr>
        <p:spPr>
          <a:xfrm>
            <a:off x="1" y="6492875"/>
            <a:ext cx="6672887" cy="365125"/>
          </a:xfrm>
        </p:spPr>
        <p:txBody>
          <a:bodyPr/>
          <a:lstStyle/>
          <a:p>
            <a:r>
              <a:rPr lang="en-US" dirty="0">
                <a:solidFill>
                  <a:schemeClr val="bg1"/>
                </a:solidFill>
              </a:rPr>
              <a:t>©NURSINGCASESTUDIES.COM</a:t>
            </a:r>
          </a:p>
        </p:txBody>
      </p:sp>
      <p:pic>
        <p:nvPicPr>
          <p:cNvPr id="5" name="Picture 4" descr="A screenshot of a video game&#10;&#10;Description generated with high confidence">
            <a:extLst>
              <a:ext uri="{FF2B5EF4-FFF2-40B4-BE49-F238E27FC236}">
                <a16:creationId xmlns:a16="http://schemas.microsoft.com/office/drawing/2014/main" id="{028460EE-3A2D-47C9-BE4C-0053EF118103}"/>
              </a:ext>
            </a:extLst>
          </p:cNvPr>
          <p:cNvPicPr>
            <a:picLocks noChangeAspect="1"/>
          </p:cNvPicPr>
          <p:nvPr/>
        </p:nvPicPr>
        <p:blipFill>
          <a:blip r:embed="rId3"/>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349111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093BF7EC-3D28-4B07-AE81-DBA4E4D0D448}"/>
              </a:ext>
            </a:extLst>
          </p:cNvPr>
          <p:cNvPicPr>
            <a:picLocks noChangeAspect="1"/>
          </p:cNvPicPr>
          <p:nvPr/>
        </p:nvPicPr>
        <p:blipFill rotWithShape="1">
          <a:blip r:embed="rId3"/>
          <a:srcRect l="23459" r="24456" b="-2"/>
          <a:stretch/>
        </p:blipFill>
        <p:spPr>
          <a:xfrm>
            <a:off x="8121445" y="10"/>
            <a:ext cx="4070555" cy="6857990"/>
          </a:xfrm>
          <a:prstGeom prst="rect">
            <a:avLst/>
          </a:prstGeom>
          <a:solidFill>
            <a:schemeClr val="bg2">
              <a:lumMod val="40000"/>
              <a:lumOff val="60000"/>
            </a:schemeClr>
          </a:solidFill>
        </p:spPr>
      </p:pic>
      <p:pic>
        <p:nvPicPr>
          <p:cNvPr id="25" name="Picture 24">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A04EC0-1983-4E10-8376-5EE5964F1B20}"/>
              </a:ext>
            </a:extLst>
          </p:cNvPr>
          <p:cNvSpPr>
            <a:spLocks noGrp="1"/>
          </p:cNvSpPr>
          <p:nvPr>
            <p:ph type="title"/>
          </p:nvPr>
        </p:nvSpPr>
        <p:spPr>
          <a:xfrm>
            <a:off x="913776" y="618517"/>
            <a:ext cx="6672886" cy="1596177"/>
          </a:xfrm>
        </p:spPr>
        <p:txBody>
          <a:bodyPr>
            <a:normAutofit/>
          </a:bodyPr>
          <a:lstStyle/>
          <a:p>
            <a:r>
              <a:rPr lang="en-US" dirty="0"/>
              <a:t>Objective data</a:t>
            </a: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8CDC53-F53C-4D5A-8A6F-066215ABC9BC}"/>
                  </a:ext>
                </a:extLst>
              </p:cNvPr>
              <p:cNvSpPr>
                <a:spLocks noGrp="1"/>
              </p:cNvSpPr>
              <p:nvPr>
                <p:ph sz="quarter" idx="13"/>
              </p:nvPr>
            </p:nvSpPr>
            <p:spPr>
              <a:xfrm>
                <a:off x="913774" y="2367092"/>
                <a:ext cx="6672887" cy="3424107"/>
              </a:xfrm>
            </p:spPr>
            <p:txBody>
              <a:bodyPr>
                <a:normAutofit/>
              </a:bodyPr>
              <a:lstStyle/>
              <a:p>
                <a:r>
                  <a:rPr lang="en-US" cap="none"/>
                  <a:t>During bedside handover you note that Jaylee is extremely agitated and is at times confused. </a:t>
                </a:r>
              </a:p>
              <a:p>
                <a:r>
                  <a:rPr lang="en-US" cap="none"/>
                  <a:t>She has dry mucous membranes, cracked lips and small petechiae over the upper torso and abdomen. </a:t>
                </a:r>
              </a:p>
              <a:p>
                <a:r>
                  <a:rPr lang="en-US" cap="none"/>
                  <a:t>Her temperature is 40.0</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 (104</a:t>
                </a:r>
                <a:r>
                  <a:rPr lang="en-US">
                    <a:latin typeface="Cambria Math" panose="02040503050406030204" pitchFamily="18" charset="0"/>
                    <a:ea typeface="Cambria Math" panose="02040503050406030204" pitchFamily="18" charset="0"/>
                  </a:rPr>
                  <a:t>˚</a:t>
                </a:r>
                <a14:m>
                  <m:oMath xmlns:m="http://schemas.openxmlformats.org/officeDocument/2006/math">
                    <m:r>
                      <m:rPr>
                        <m:sty m:val="p"/>
                      </m:rPr>
                      <a:rPr lang="en-US" b="0" i="0">
                        <a:latin typeface="Cambria Math" panose="02040503050406030204" pitchFamily="18" charset="0"/>
                        <a:ea typeface="Cambria Math" panose="02040503050406030204" pitchFamily="18" charset="0"/>
                      </a:rPr>
                      <m:t>F</m:t>
                    </m:r>
                    <m:r>
                      <a:rPr lang="en-US" b="0" i="1">
                        <a:latin typeface="Cambria Math" panose="02040503050406030204" pitchFamily="18" charset="0"/>
                        <a:ea typeface="Cambria Math" panose="02040503050406030204" pitchFamily="18" charset="0"/>
                      </a:rPr>
                      <m:t>)</m:t>
                    </m:r>
                  </m:oMath>
                </a14:m>
                <a:r>
                  <a:rPr lang="en-US"/>
                  <a:t>, BP 130/74, RR 22, HR 86.</a:t>
                </a:r>
              </a:p>
              <a:p>
                <a:r>
                  <a:rPr lang="en-US" b="1" cap="none"/>
                  <a:t>What diagnosis do you suspect?</a:t>
                </a:r>
                <a:endParaRPr lang="en-US"/>
              </a:p>
              <a:p>
                <a:pPr marL="0" indent="0">
                  <a:buNone/>
                </a:pPr>
                <a:endParaRPr lang="en-US"/>
              </a:p>
            </p:txBody>
          </p:sp>
        </mc:Choice>
        <mc:Fallback xmlns="">
          <p:sp>
            <p:nvSpPr>
              <p:cNvPr id="3" name="Content Placeholder 2">
                <a:extLst>
                  <a:ext uri="{FF2B5EF4-FFF2-40B4-BE49-F238E27FC236}">
                    <a16:creationId xmlns:a16="http://schemas.microsoft.com/office/drawing/2014/main" id="{288CDC53-F53C-4D5A-8A6F-066215ABC9BC}"/>
                  </a:ext>
                </a:extLst>
              </p:cNvPr>
              <p:cNvSpPr>
                <a:spLocks noGrp="1" noRot="1" noChangeAspect="1" noMove="1" noResize="1" noEditPoints="1" noAdjustHandles="1" noChangeArrowheads="1" noChangeShapeType="1" noTextEdit="1"/>
              </p:cNvSpPr>
              <p:nvPr>
                <p:ph sz="quarter" idx="13"/>
              </p:nvPr>
            </p:nvSpPr>
            <p:spPr>
              <a:xfrm>
                <a:off x="913774" y="2367092"/>
                <a:ext cx="6672887" cy="3424107"/>
              </a:xfrm>
              <a:blipFill>
                <a:blip r:embed="rId5"/>
                <a:stretch>
                  <a:fillRect l="-822"/>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913775" y="5883275"/>
            <a:ext cx="4418389" cy="365125"/>
          </a:xfrm>
        </p:spPr>
        <p:txBody>
          <a:bodyPr>
            <a:normAutofit/>
          </a:bodyPr>
          <a:lstStyle/>
          <a:p>
            <a:pPr>
              <a:spcAft>
                <a:spcPts val="600"/>
              </a:spcAft>
            </a:pPr>
            <a:r>
              <a:rPr lang="en-US"/>
              <a:t>©NURSINGCASESTUDIES.COM</a:t>
            </a:r>
          </a:p>
        </p:txBody>
      </p:sp>
      <p:cxnSp>
        <p:nvCxnSpPr>
          <p:cNvPr id="27" name="Straight Connector 26">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0" name="Picture 9" descr="A screenshot of a video game&#10;&#10;Description generated with high confidence">
            <a:extLst>
              <a:ext uri="{FF2B5EF4-FFF2-40B4-BE49-F238E27FC236}">
                <a16:creationId xmlns:a16="http://schemas.microsoft.com/office/drawing/2014/main" id="{371895F3-1B9B-4DA1-A33A-87EC14FA7733}"/>
              </a:ext>
            </a:extLst>
          </p:cNvPr>
          <p:cNvPicPr>
            <a:picLocks noChangeAspect="1"/>
          </p:cNvPicPr>
          <p:nvPr/>
        </p:nvPicPr>
        <p:blipFill>
          <a:blip r:embed="rId6"/>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86401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69B542-84CC-42FC-937D-3985AE3FC60C}"/>
              </a:ext>
            </a:extLst>
          </p:cNvPr>
          <p:cNvSpPr>
            <a:spLocks noGrp="1"/>
          </p:cNvSpPr>
          <p:nvPr>
            <p:ph type="ctrTitle"/>
          </p:nvPr>
        </p:nvSpPr>
        <p:spPr/>
        <p:txBody>
          <a:bodyPr/>
          <a:lstStyle/>
          <a:p>
            <a:r>
              <a:rPr lang="en-US" dirty="0"/>
              <a:t>Bacterial meningitis</a:t>
            </a:r>
          </a:p>
        </p:txBody>
      </p:sp>
      <p:sp>
        <p:nvSpPr>
          <p:cNvPr id="6" name="Subtitle 5">
            <a:extLst>
              <a:ext uri="{FF2B5EF4-FFF2-40B4-BE49-F238E27FC236}">
                <a16:creationId xmlns:a16="http://schemas.microsoft.com/office/drawing/2014/main" id="{11780AC0-D6EF-4B35-BBA0-FC687F9859BC}"/>
              </a:ext>
            </a:extLst>
          </p:cNvPr>
          <p:cNvSpPr>
            <a:spLocks noGrp="1"/>
          </p:cNvSpPr>
          <p:nvPr>
            <p:ph type="subTitle" idx="1"/>
          </p:nvPr>
        </p:nvSpPr>
        <p:spPr/>
        <p:txBody>
          <a:bodyPr/>
          <a:lstStyle/>
          <a:p>
            <a:endParaRPr lang="en-US" dirty="0"/>
          </a:p>
        </p:txBody>
      </p:sp>
      <p:sp>
        <p:nvSpPr>
          <p:cNvPr id="2" name="Footer Placeholder 1"/>
          <p:cNvSpPr>
            <a:spLocks noGrp="1"/>
          </p:cNvSpPr>
          <p:nvPr>
            <p:ph type="ftr" sz="quarter" idx="11"/>
          </p:nvPr>
        </p:nvSpPr>
        <p:spPr>
          <a:xfrm>
            <a:off x="0" y="6492875"/>
            <a:ext cx="6672887" cy="365125"/>
          </a:xfrm>
        </p:spPr>
        <p:txBody>
          <a:bodyPr/>
          <a:lstStyle/>
          <a:p>
            <a:r>
              <a:rPr lang="en-US" dirty="0"/>
              <a:t>©NURSINGCASESTUDIES.COM</a:t>
            </a:r>
          </a:p>
        </p:txBody>
      </p:sp>
      <p:pic>
        <p:nvPicPr>
          <p:cNvPr id="7" name="Picture 6" descr="A screenshot of a video game&#10;&#10;Description generated with high confidence">
            <a:extLst>
              <a:ext uri="{FF2B5EF4-FFF2-40B4-BE49-F238E27FC236}">
                <a16:creationId xmlns:a16="http://schemas.microsoft.com/office/drawing/2014/main" id="{0457F1B0-12F7-4563-8C5B-53EBB895B27F}"/>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52202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EDE6-3D42-4CAA-9333-E166496D06A1}"/>
              </a:ext>
            </a:extLst>
          </p:cNvPr>
          <p:cNvSpPr>
            <a:spLocks noGrp="1"/>
          </p:cNvSpPr>
          <p:nvPr>
            <p:ph type="title"/>
          </p:nvPr>
        </p:nvSpPr>
        <p:spPr/>
        <p:txBody>
          <a:bodyPr/>
          <a:lstStyle/>
          <a:p>
            <a:r>
              <a:rPr lang="en-US" dirty="0"/>
              <a:t>Bacterial Meningitis</a:t>
            </a:r>
          </a:p>
        </p:txBody>
      </p:sp>
      <p:sp>
        <p:nvSpPr>
          <p:cNvPr id="3" name="Content Placeholder 2">
            <a:extLst>
              <a:ext uri="{FF2B5EF4-FFF2-40B4-BE49-F238E27FC236}">
                <a16:creationId xmlns:a16="http://schemas.microsoft.com/office/drawing/2014/main" id="{C0724DD3-9884-4D42-9260-B991CF327AF6}"/>
              </a:ext>
            </a:extLst>
          </p:cNvPr>
          <p:cNvSpPr>
            <a:spLocks noGrp="1"/>
          </p:cNvSpPr>
          <p:nvPr>
            <p:ph sz="quarter" idx="13"/>
          </p:nvPr>
        </p:nvSpPr>
        <p:spPr/>
        <p:txBody>
          <a:bodyPr>
            <a:normAutofit/>
          </a:bodyPr>
          <a:lstStyle/>
          <a:p>
            <a:pPr marL="0" indent="0">
              <a:buNone/>
            </a:pPr>
            <a:r>
              <a:rPr lang="en-US" sz="2200" cap="none" dirty="0"/>
              <a:t>What </a:t>
            </a:r>
            <a:r>
              <a:rPr lang="en-US" cap="none" dirty="0"/>
              <a:t>symptoms</a:t>
            </a:r>
            <a:r>
              <a:rPr lang="en-US" sz="2200" cap="none" dirty="0"/>
              <a:t> lead you to believe Jaylee may have bacterial meningitis?</a:t>
            </a:r>
          </a:p>
          <a:p>
            <a:pPr marL="0" indent="0">
              <a:buNone/>
            </a:pPr>
            <a:endParaRPr lang="en-US" cap="none" dirty="0"/>
          </a:p>
        </p:txBody>
      </p:sp>
      <p:sp>
        <p:nvSpPr>
          <p:cNvPr id="4" name="Footer Placeholder 3"/>
          <p:cNvSpPr>
            <a:spLocks noGrp="1"/>
          </p:cNvSpPr>
          <p:nvPr>
            <p:ph type="ftr" sz="quarter" idx="11"/>
          </p:nvPr>
        </p:nvSpPr>
        <p:spPr>
          <a:xfrm>
            <a:off x="0" y="6492875"/>
            <a:ext cx="6672887" cy="365125"/>
          </a:xfrm>
        </p:spPr>
        <p:txBody>
          <a:bodyPr/>
          <a:lstStyle/>
          <a:p>
            <a:r>
              <a:rPr lang="en-US" dirty="0"/>
              <a:t>©NURSINGCASESTUDIES.COM</a:t>
            </a:r>
          </a:p>
        </p:txBody>
      </p:sp>
      <p:pic>
        <p:nvPicPr>
          <p:cNvPr id="5" name="Picture 4" descr="A screenshot of a video game&#10;&#10;Description generated with high confidence">
            <a:extLst>
              <a:ext uri="{FF2B5EF4-FFF2-40B4-BE49-F238E27FC236}">
                <a16:creationId xmlns:a16="http://schemas.microsoft.com/office/drawing/2014/main" id="{722EDDB7-BD42-402B-A90E-64B3AFAA6135}"/>
              </a:ext>
            </a:extLst>
          </p:cNvPr>
          <p:cNvPicPr>
            <a:picLocks noChangeAspect="1"/>
          </p:cNvPicPr>
          <p:nvPr/>
        </p:nvPicPr>
        <p:blipFill>
          <a:blip r:embed="rId2"/>
          <a:stretch>
            <a:fillRect/>
          </a:stretch>
        </p:blipFill>
        <p:spPr>
          <a:xfrm>
            <a:off x="10839450" y="6093948"/>
            <a:ext cx="1241000" cy="698063"/>
          </a:xfrm>
          <a:prstGeom prst="rect">
            <a:avLst/>
          </a:prstGeom>
          <a:solidFill>
            <a:sysClr val="window" lastClr="FFFFFF">
              <a:lumMod val="75000"/>
            </a:sysClr>
          </a:solidFill>
        </p:spPr>
      </p:pic>
    </p:spTree>
    <p:extLst>
      <p:ext uri="{BB962C8B-B14F-4D97-AF65-F5344CB8AC3E}">
        <p14:creationId xmlns:p14="http://schemas.microsoft.com/office/powerpoint/2010/main" val="192046620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1598</TotalTime>
  <Words>1833</Words>
  <Application>Microsoft Office PowerPoint</Application>
  <PresentationFormat>Widescreen</PresentationFormat>
  <Paragraphs>226</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-apple-system</vt:lpstr>
      <vt:lpstr>Arial</vt:lpstr>
      <vt:lpstr>Calibri</vt:lpstr>
      <vt:lpstr>Cambria Math</vt:lpstr>
      <vt:lpstr>Tw Cen MT</vt:lpstr>
      <vt:lpstr>Droplet</vt:lpstr>
      <vt:lpstr>PowerPoint Presentation</vt:lpstr>
      <vt:lpstr>Patient Profile</vt:lpstr>
      <vt:lpstr>Subjective data From Friends</vt:lpstr>
      <vt:lpstr> Subjective Data From Friends</vt:lpstr>
      <vt:lpstr> Subjective Data From Friends</vt:lpstr>
      <vt:lpstr>PowerPoint Presentation</vt:lpstr>
      <vt:lpstr>Objective data</vt:lpstr>
      <vt:lpstr>Bacterial meningitis</vt:lpstr>
      <vt:lpstr>Bacterial Meningitis</vt:lpstr>
      <vt:lpstr>Bacterial Meningitis</vt:lpstr>
      <vt:lpstr>Bacterial Meningitis</vt:lpstr>
      <vt:lpstr>symptoms to anticipate for the  patient with bacterial meningitis</vt:lpstr>
      <vt:lpstr>Bacterial meningitis</vt:lpstr>
      <vt:lpstr>Bacterial Meningitis</vt:lpstr>
      <vt:lpstr>Bacterial Meningitis</vt:lpstr>
      <vt:lpstr>Bacterial Meningitis</vt:lpstr>
      <vt:lpstr>Bacterial Meningitis</vt:lpstr>
      <vt:lpstr>Bacterial Meningitis</vt:lpstr>
      <vt:lpstr>Diagnostic test results</vt:lpstr>
      <vt:lpstr>Communication </vt:lpstr>
      <vt:lpstr>Communication </vt:lpstr>
      <vt:lpstr>Communication What information will you include in BS handover?  </vt:lpstr>
      <vt:lpstr>Communication - SBAR</vt:lpstr>
      <vt:lpstr>Communication - SBAR</vt:lpstr>
      <vt:lpstr>Communication - SBAR</vt:lpstr>
      <vt:lpstr>Communication </vt:lpstr>
      <vt:lpstr>Medication orders</vt:lpstr>
      <vt:lpstr>Medication orders</vt:lpstr>
      <vt:lpstr>Medication orders</vt:lpstr>
      <vt:lpstr>Medication orders</vt:lpstr>
      <vt:lpstr>Medication orders</vt:lpstr>
      <vt:lpstr>What nursing interventions Will nurse smith expect?</vt:lpstr>
      <vt:lpstr>What nursing interventions will nurse smith expect?</vt:lpstr>
      <vt:lpstr>How is viral meningitis different  than bacterial meningitis?</vt:lpstr>
      <vt:lpstr>How is viral meningitis different  than bacterial meningitis?</vt:lpstr>
      <vt:lpstr>Discharge planning</vt:lpstr>
      <vt:lpstr>Discharge planning</vt:lpstr>
      <vt:lpstr>References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dc:creator>
  <cp:lastModifiedBy>Theresa</cp:lastModifiedBy>
  <cp:revision>70</cp:revision>
  <cp:lastPrinted>2018-04-10T02:57:12Z</cp:lastPrinted>
  <dcterms:created xsi:type="dcterms:W3CDTF">2018-03-21T15:05:41Z</dcterms:created>
  <dcterms:modified xsi:type="dcterms:W3CDTF">2018-12-15T17:56:37Z</dcterms:modified>
</cp:coreProperties>
</file>