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6" r:id="rId4"/>
    <p:sldId id="279" r:id="rId5"/>
    <p:sldId id="278" r:id="rId6"/>
    <p:sldId id="258" r:id="rId7"/>
    <p:sldId id="260" r:id="rId8"/>
    <p:sldId id="311" r:id="rId9"/>
    <p:sldId id="284" r:id="rId10"/>
    <p:sldId id="287" r:id="rId11"/>
    <p:sldId id="288" r:id="rId12"/>
    <p:sldId id="264" r:id="rId13"/>
    <p:sldId id="290" r:id="rId14"/>
    <p:sldId id="297" r:id="rId15"/>
    <p:sldId id="289" r:id="rId16"/>
    <p:sldId id="303" r:id="rId17"/>
    <p:sldId id="308" r:id="rId18"/>
    <p:sldId id="312" r:id="rId19"/>
    <p:sldId id="309" r:id="rId20"/>
    <p:sldId id="313" r:id="rId21"/>
    <p:sldId id="314" r:id="rId22"/>
    <p:sldId id="265" r:id="rId23"/>
    <p:sldId id="292" r:id="rId24"/>
    <p:sldId id="299" r:id="rId25"/>
    <p:sldId id="271" r:id="rId26"/>
    <p:sldId id="301" r:id="rId27"/>
    <p:sldId id="315" r:id="rId28"/>
    <p:sldId id="302" r:id="rId2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FF"/>
    <a:srgbClr val="BCE3F6"/>
    <a:srgbClr val="C1E2F1"/>
    <a:srgbClr val="BCDBEA"/>
    <a:srgbClr val="BDCFE9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AEE67-F240-4A68-B20E-DC39317803ED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FB9633-1257-415A-8EB2-83DF96147EF4}">
      <dgm:prSet/>
      <dgm:spPr/>
      <dgm:t>
        <a:bodyPr/>
        <a:lstStyle/>
        <a:p>
          <a:r>
            <a:rPr lang="en-US" baseline="0" dirty="0"/>
            <a:t>Practice SBAR:</a:t>
          </a:r>
          <a:endParaRPr lang="en-US" dirty="0"/>
        </a:p>
      </dgm:t>
    </dgm:pt>
    <dgm:pt modelId="{B636ABA9-EEA8-4F75-851D-EBE6A258446B}" type="parTrans" cxnId="{B9C05A16-4175-46CD-B83B-63667E9A542B}">
      <dgm:prSet/>
      <dgm:spPr/>
      <dgm:t>
        <a:bodyPr/>
        <a:lstStyle/>
        <a:p>
          <a:endParaRPr lang="en-US"/>
        </a:p>
      </dgm:t>
    </dgm:pt>
    <dgm:pt modelId="{D15976BC-9779-4A16-9D0C-5E1745B1AF96}" type="sibTrans" cxnId="{B9C05A16-4175-46CD-B83B-63667E9A542B}">
      <dgm:prSet/>
      <dgm:spPr/>
      <dgm:t>
        <a:bodyPr/>
        <a:lstStyle/>
        <a:p>
          <a:endParaRPr lang="en-US"/>
        </a:p>
      </dgm:t>
    </dgm:pt>
    <dgm:pt modelId="{A7B54D02-1084-40FC-8E8D-C5314D49B638}">
      <dgm:prSet custT="1"/>
      <dgm:spPr/>
      <dgm:t>
        <a:bodyPr/>
        <a:lstStyle/>
        <a:p>
          <a:r>
            <a:rPr lang="en-US" sz="1800" baseline="0" dirty="0"/>
            <a:t>S</a:t>
          </a:r>
        </a:p>
        <a:p>
          <a:r>
            <a:rPr lang="en-US" sz="1300" baseline="0" dirty="0"/>
            <a:t>SITUATION</a:t>
          </a:r>
          <a:endParaRPr lang="en-US" sz="1300" dirty="0"/>
        </a:p>
      </dgm:t>
    </dgm:pt>
    <dgm:pt modelId="{622EB2C5-86D5-4C35-AE33-CDBB7D53DA2E}" type="parTrans" cxnId="{265944AC-093D-417A-841C-9C7F6A981A6F}">
      <dgm:prSet/>
      <dgm:spPr/>
      <dgm:t>
        <a:bodyPr/>
        <a:lstStyle/>
        <a:p>
          <a:endParaRPr lang="en-US"/>
        </a:p>
      </dgm:t>
    </dgm:pt>
    <dgm:pt modelId="{BC7063D3-B273-45BB-B5CB-E1593B4F4CA8}" type="sibTrans" cxnId="{265944AC-093D-417A-841C-9C7F6A981A6F}">
      <dgm:prSet/>
      <dgm:spPr/>
      <dgm:t>
        <a:bodyPr/>
        <a:lstStyle/>
        <a:p>
          <a:endParaRPr lang="en-US"/>
        </a:p>
      </dgm:t>
    </dgm:pt>
    <dgm:pt modelId="{C99DB45C-A1FA-4B1B-A121-5C6B0A77E450}">
      <dgm:prSet custT="1"/>
      <dgm:spPr/>
      <dgm:t>
        <a:bodyPr/>
        <a:lstStyle/>
        <a:p>
          <a:r>
            <a:rPr lang="en-US" sz="1800" baseline="0" dirty="0"/>
            <a:t>B</a:t>
          </a:r>
        </a:p>
        <a:p>
          <a:r>
            <a:rPr lang="en-US" sz="1300" baseline="0" dirty="0"/>
            <a:t>BACKGROUND</a:t>
          </a:r>
          <a:endParaRPr lang="en-US" sz="1300" dirty="0"/>
        </a:p>
      </dgm:t>
    </dgm:pt>
    <dgm:pt modelId="{D9726FBB-8CC7-4011-94CB-E7D3FAEC5C28}" type="parTrans" cxnId="{C3E4A6B8-54EC-449E-A3FE-A20D7F138ACF}">
      <dgm:prSet/>
      <dgm:spPr/>
      <dgm:t>
        <a:bodyPr/>
        <a:lstStyle/>
        <a:p>
          <a:endParaRPr lang="en-US"/>
        </a:p>
      </dgm:t>
    </dgm:pt>
    <dgm:pt modelId="{4834EF89-F4FE-4A89-AC64-EBA9E0D65044}" type="sibTrans" cxnId="{C3E4A6B8-54EC-449E-A3FE-A20D7F138ACF}">
      <dgm:prSet/>
      <dgm:spPr/>
      <dgm:t>
        <a:bodyPr/>
        <a:lstStyle/>
        <a:p>
          <a:endParaRPr lang="en-US"/>
        </a:p>
      </dgm:t>
    </dgm:pt>
    <dgm:pt modelId="{237DB17E-3816-4982-8E7C-FA652F647BC7}">
      <dgm:prSet custT="1"/>
      <dgm:spPr/>
      <dgm:t>
        <a:bodyPr/>
        <a:lstStyle/>
        <a:p>
          <a:r>
            <a:rPr lang="en-US" sz="1800" baseline="0" dirty="0"/>
            <a:t>A</a:t>
          </a:r>
        </a:p>
        <a:p>
          <a:r>
            <a:rPr lang="en-US" sz="1300" baseline="0" dirty="0"/>
            <a:t>ASSESSMENT</a:t>
          </a:r>
          <a:endParaRPr lang="en-US" sz="1300" dirty="0"/>
        </a:p>
      </dgm:t>
    </dgm:pt>
    <dgm:pt modelId="{F0FA2EC0-B441-4A12-9E56-1498AA8E675C}" type="parTrans" cxnId="{BD93E1B6-B906-4A34-9761-752DE6E2F17B}">
      <dgm:prSet/>
      <dgm:spPr/>
      <dgm:t>
        <a:bodyPr/>
        <a:lstStyle/>
        <a:p>
          <a:endParaRPr lang="en-US"/>
        </a:p>
      </dgm:t>
    </dgm:pt>
    <dgm:pt modelId="{60B2E98B-7CB1-479D-AFCE-F4EFE8E321EA}" type="sibTrans" cxnId="{BD93E1B6-B906-4A34-9761-752DE6E2F17B}">
      <dgm:prSet/>
      <dgm:spPr/>
      <dgm:t>
        <a:bodyPr/>
        <a:lstStyle/>
        <a:p>
          <a:endParaRPr lang="en-US"/>
        </a:p>
      </dgm:t>
    </dgm:pt>
    <dgm:pt modelId="{EF33BE52-1345-4E14-8EBC-81D34A07DD4A}">
      <dgm:prSet custT="1"/>
      <dgm:spPr/>
      <dgm:t>
        <a:bodyPr/>
        <a:lstStyle/>
        <a:p>
          <a:r>
            <a:rPr lang="en-US" sz="1800" baseline="0" dirty="0"/>
            <a:t>R</a:t>
          </a:r>
        </a:p>
        <a:p>
          <a:r>
            <a:rPr lang="en-US" sz="1400" baseline="0" dirty="0"/>
            <a:t>RECOMMENDATION</a:t>
          </a:r>
          <a:endParaRPr lang="en-US" sz="1400" dirty="0"/>
        </a:p>
      </dgm:t>
    </dgm:pt>
    <dgm:pt modelId="{6CCA8BFD-D1F7-4258-9999-359F8BA8623A}" type="parTrans" cxnId="{1F18F11E-89F7-42E5-AB3E-7B8BC82A9B93}">
      <dgm:prSet/>
      <dgm:spPr/>
      <dgm:t>
        <a:bodyPr/>
        <a:lstStyle/>
        <a:p>
          <a:endParaRPr lang="en-US"/>
        </a:p>
      </dgm:t>
    </dgm:pt>
    <dgm:pt modelId="{16B224C7-C1A0-4474-955E-FDBB4C299927}" type="sibTrans" cxnId="{1F18F11E-89F7-42E5-AB3E-7B8BC82A9B93}">
      <dgm:prSet/>
      <dgm:spPr/>
      <dgm:t>
        <a:bodyPr/>
        <a:lstStyle/>
        <a:p>
          <a:endParaRPr lang="en-US"/>
        </a:p>
      </dgm:t>
    </dgm:pt>
    <dgm:pt modelId="{23AB01A6-5DB0-4CD7-B935-F6BAE8F493CA}" type="pres">
      <dgm:prSet presAssocID="{558AEE67-F240-4A68-B20E-DC39317803ED}" presName="CompostProcess" presStyleCnt="0">
        <dgm:presLayoutVars>
          <dgm:dir/>
          <dgm:resizeHandles val="exact"/>
        </dgm:presLayoutVars>
      </dgm:prSet>
      <dgm:spPr/>
    </dgm:pt>
    <dgm:pt modelId="{2A11C114-6F44-42F1-A448-18A4DC6BEBCF}" type="pres">
      <dgm:prSet presAssocID="{558AEE67-F240-4A68-B20E-DC39317803ED}" presName="arrow" presStyleLbl="bgShp" presStyleIdx="0" presStyleCnt="1"/>
      <dgm:spPr/>
    </dgm:pt>
    <dgm:pt modelId="{8A486513-3A0D-4CCC-9C1B-131151C07446}" type="pres">
      <dgm:prSet presAssocID="{558AEE67-F240-4A68-B20E-DC39317803ED}" presName="linearProcess" presStyleCnt="0"/>
      <dgm:spPr/>
    </dgm:pt>
    <dgm:pt modelId="{506D46CB-D7D0-4A5F-9A20-5FDAC532F094}" type="pres">
      <dgm:prSet presAssocID="{EDFB9633-1257-415A-8EB2-83DF96147EF4}" presName="textNode" presStyleLbl="node1" presStyleIdx="0" presStyleCnt="5">
        <dgm:presLayoutVars>
          <dgm:bulletEnabled val="1"/>
        </dgm:presLayoutVars>
      </dgm:prSet>
      <dgm:spPr/>
    </dgm:pt>
    <dgm:pt modelId="{3BE93E56-E381-437E-8555-B493F5330A5E}" type="pres">
      <dgm:prSet presAssocID="{D15976BC-9779-4A16-9D0C-5E1745B1AF96}" presName="sibTrans" presStyleCnt="0"/>
      <dgm:spPr/>
    </dgm:pt>
    <dgm:pt modelId="{988F9634-1B4B-422E-BDD5-2B5AFE13EFD0}" type="pres">
      <dgm:prSet presAssocID="{A7B54D02-1084-40FC-8E8D-C5314D49B638}" presName="textNode" presStyleLbl="node1" presStyleIdx="1" presStyleCnt="5">
        <dgm:presLayoutVars>
          <dgm:bulletEnabled val="1"/>
        </dgm:presLayoutVars>
      </dgm:prSet>
      <dgm:spPr/>
    </dgm:pt>
    <dgm:pt modelId="{08DB2B19-2F2D-4243-B40C-1C19A09EB2D4}" type="pres">
      <dgm:prSet presAssocID="{BC7063D3-B273-45BB-B5CB-E1593B4F4CA8}" presName="sibTrans" presStyleCnt="0"/>
      <dgm:spPr/>
    </dgm:pt>
    <dgm:pt modelId="{6CD49924-BD74-43E7-83CA-A41D99C0228F}" type="pres">
      <dgm:prSet presAssocID="{C99DB45C-A1FA-4B1B-A121-5C6B0A77E450}" presName="textNode" presStyleLbl="node1" presStyleIdx="2" presStyleCnt="5">
        <dgm:presLayoutVars>
          <dgm:bulletEnabled val="1"/>
        </dgm:presLayoutVars>
      </dgm:prSet>
      <dgm:spPr/>
    </dgm:pt>
    <dgm:pt modelId="{2C2EF547-AC47-46EA-A262-B1F6EBEA0449}" type="pres">
      <dgm:prSet presAssocID="{4834EF89-F4FE-4A89-AC64-EBA9E0D65044}" presName="sibTrans" presStyleCnt="0"/>
      <dgm:spPr/>
    </dgm:pt>
    <dgm:pt modelId="{AEF2FCBD-4664-42BC-8BCF-FEB4F23016F4}" type="pres">
      <dgm:prSet presAssocID="{237DB17E-3816-4982-8E7C-FA652F647BC7}" presName="textNode" presStyleLbl="node1" presStyleIdx="3" presStyleCnt="5">
        <dgm:presLayoutVars>
          <dgm:bulletEnabled val="1"/>
        </dgm:presLayoutVars>
      </dgm:prSet>
      <dgm:spPr/>
    </dgm:pt>
    <dgm:pt modelId="{29A748BE-B313-4D10-8AA9-A318FB0695F1}" type="pres">
      <dgm:prSet presAssocID="{60B2E98B-7CB1-479D-AFCE-F4EFE8E321EA}" presName="sibTrans" presStyleCnt="0"/>
      <dgm:spPr/>
    </dgm:pt>
    <dgm:pt modelId="{DC97003A-2739-4527-9A3B-8938419B2922}" type="pres">
      <dgm:prSet presAssocID="{EF33BE52-1345-4E14-8EBC-81D34A07DD4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4A80A14-BE21-4D3B-A9F7-D0804D355A97}" type="presOf" srcId="{558AEE67-F240-4A68-B20E-DC39317803ED}" destId="{23AB01A6-5DB0-4CD7-B935-F6BAE8F493CA}" srcOrd="0" destOrd="0" presId="urn:microsoft.com/office/officeart/2005/8/layout/hProcess9"/>
    <dgm:cxn modelId="{B9C05A16-4175-46CD-B83B-63667E9A542B}" srcId="{558AEE67-F240-4A68-B20E-DC39317803ED}" destId="{EDFB9633-1257-415A-8EB2-83DF96147EF4}" srcOrd="0" destOrd="0" parTransId="{B636ABA9-EEA8-4F75-851D-EBE6A258446B}" sibTransId="{D15976BC-9779-4A16-9D0C-5E1745B1AF96}"/>
    <dgm:cxn modelId="{1F18F11E-89F7-42E5-AB3E-7B8BC82A9B93}" srcId="{558AEE67-F240-4A68-B20E-DC39317803ED}" destId="{EF33BE52-1345-4E14-8EBC-81D34A07DD4A}" srcOrd="4" destOrd="0" parTransId="{6CCA8BFD-D1F7-4258-9999-359F8BA8623A}" sibTransId="{16B224C7-C1A0-4474-955E-FDBB4C299927}"/>
    <dgm:cxn modelId="{A7129739-1326-4E3D-91C3-824004B4BFB2}" type="presOf" srcId="{EDFB9633-1257-415A-8EB2-83DF96147EF4}" destId="{506D46CB-D7D0-4A5F-9A20-5FDAC532F094}" srcOrd="0" destOrd="0" presId="urn:microsoft.com/office/officeart/2005/8/layout/hProcess9"/>
    <dgm:cxn modelId="{51BA265F-BEB2-45DB-8FD1-2F64F82606B8}" type="presOf" srcId="{A7B54D02-1084-40FC-8E8D-C5314D49B638}" destId="{988F9634-1B4B-422E-BDD5-2B5AFE13EFD0}" srcOrd="0" destOrd="0" presId="urn:microsoft.com/office/officeart/2005/8/layout/hProcess9"/>
    <dgm:cxn modelId="{D6588F45-7467-4828-88D0-750A0AD91D88}" type="presOf" srcId="{EF33BE52-1345-4E14-8EBC-81D34A07DD4A}" destId="{DC97003A-2739-4527-9A3B-8938419B2922}" srcOrd="0" destOrd="0" presId="urn:microsoft.com/office/officeart/2005/8/layout/hProcess9"/>
    <dgm:cxn modelId="{274B037C-CC0C-4B0E-912B-939D01D5226B}" type="presOf" srcId="{C99DB45C-A1FA-4B1B-A121-5C6B0A77E450}" destId="{6CD49924-BD74-43E7-83CA-A41D99C0228F}" srcOrd="0" destOrd="0" presId="urn:microsoft.com/office/officeart/2005/8/layout/hProcess9"/>
    <dgm:cxn modelId="{D79F9E9D-3A8B-4B71-BDFA-3FB82DDC948B}" type="presOf" srcId="{237DB17E-3816-4982-8E7C-FA652F647BC7}" destId="{AEF2FCBD-4664-42BC-8BCF-FEB4F23016F4}" srcOrd="0" destOrd="0" presId="urn:microsoft.com/office/officeart/2005/8/layout/hProcess9"/>
    <dgm:cxn modelId="{265944AC-093D-417A-841C-9C7F6A981A6F}" srcId="{558AEE67-F240-4A68-B20E-DC39317803ED}" destId="{A7B54D02-1084-40FC-8E8D-C5314D49B638}" srcOrd="1" destOrd="0" parTransId="{622EB2C5-86D5-4C35-AE33-CDBB7D53DA2E}" sibTransId="{BC7063D3-B273-45BB-B5CB-E1593B4F4CA8}"/>
    <dgm:cxn modelId="{BD93E1B6-B906-4A34-9761-752DE6E2F17B}" srcId="{558AEE67-F240-4A68-B20E-DC39317803ED}" destId="{237DB17E-3816-4982-8E7C-FA652F647BC7}" srcOrd="3" destOrd="0" parTransId="{F0FA2EC0-B441-4A12-9E56-1498AA8E675C}" sibTransId="{60B2E98B-7CB1-479D-AFCE-F4EFE8E321EA}"/>
    <dgm:cxn modelId="{C3E4A6B8-54EC-449E-A3FE-A20D7F138ACF}" srcId="{558AEE67-F240-4A68-B20E-DC39317803ED}" destId="{C99DB45C-A1FA-4B1B-A121-5C6B0A77E450}" srcOrd="2" destOrd="0" parTransId="{D9726FBB-8CC7-4011-94CB-E7D3FAEC5C28}" sibTransId="{4834EF89-F4FE-4A89-AC64-EBA9E0D65044}"/>
    <dgm:cxn modelId="{0E12B357-7DD7-4CDA-AC50-8BB4D280AD12}" type="presParOf" srcId="{23AB01A6-5DB0-4CD7-B935-F6BAE8F493CA}" destId="{2A11C114-6F44-42F1-A448-18A4DC6BEBCF}" srcOrd="0" destOrd="0" presId="urn:microsoft.com/office/officeart/2005/8/layout/hProcess9"/>
    <dgm:cxn modelId="{5E4C8784-3988-4E18-96DB-D81DE499D77C}" type="presParOf" srcId="{23AB01A6-5DB0-4CD7-B935-F6BAE8F493CA}" destId="{8A486513-3A0D-4CCC-9C1B-131151C07446}" srcOrd="1" destOrd="0" presId="urn:microsoft.com/office/officeart/2005/8/layout/hProcess9"/>
    <dgm:cxn modelId="{1E15E883-2849-4603-9F11-1D9219A05102}" type="presParOf" srcId="{8A486513-3A0D-4CCC-9C1B-131151C07446}" destId="{506D46CB-D7D0-4A5F-9A20-5FDAC532F094}" srcOrd="0" destOrd="0" presId="urn:microsoft.com/office/officeart/2005/8/layout/hProcess9"/>
    <dgm:cxn modelId="{C50AF7B1-9656-451E-9471-B870498D0C3B}" type="presParOf" srcId="{8A486513-3A0D-4CCC-9C1B-131151C07446}" destId="{3BE93E56-E381-437E-8555-B493F5330A5E}" srcOrd="1" destOrd="0" presId="urn:microsoft.com/office/officeart/2005/8/layout/hProcess9"/>
    <dgm:cxn modelId="{F8E0479D-615D-441B-9060-753FC0B96587}" type="presParOf" srcId="{8A486513-3A0D-4CCC-9C1B-131151C07446}" destId="{988F9634-1B4B-422E-BDD5-2B5AFE13EFD0}" srcOrd="2" destOrd="0" presId="urn:microsoft.com/office/officeart/2005/8/layout/hProcess9"/>
    <dgm:cxn modelId="{67235B97-8FA9-42F6-B53F-14466AFE1A31}" type="presParOf" srcId="{8A486513-3A0D-4CCC-9C1B-131151C07446}" destId="{08DB2B19-2F2D-4243-B40C-1C19A09EB2D4}" srcOrd="3" destOrd="0" presId="urn:microsoft.com/office/officeart/2005/8/layout/hProcess9"/>
    <dgm:cxn modelId="{0350D6CC-FB4A-4844-B7C1-11A3123272C7}" type="presParOf" srcId="{8A486513-3A0D-4CCC-9C1B-131151C07446}" destId="{6CD49924-BD74-43E7-83CA-A41D99C0228F}" srcOrd="4" destOrd="0" presId="urn:microsoft.com/office/officeart/2005/8/layout/hProcess9"/>
    <dgm:cxn modelId="{C5F4AB66-EA2A-4629-9E20-629B8F066FB0}" type="presParOf" srcId="{8A486513-3A0D-4CCC-9C1B-131151C07446}" destId="{2C2EF547-AC47-46EA-A262-B1F6EBEA0449}" srcOrd="5" destOrd="0" presId="urn:microsoft.com/office/officeart/2005/8/layout/hProcess9"/>
    <dgm:cxn modelId="{D2AF90E5-5EF4-45D3-86AB-25126D53477B}" type="presParOf" srcId="{8A486513-3A0D-4CCC-9C1B-131151C07446}" destId="{AEF2FCBD-4664-42BC-8BCF-FEB4F23016F4}" srcOrd="6" destOrd="0" presId="urn:microsoft.com/office/officeart/2005/8/layout/hProcess9"/>
    <dgm:cxn modelId="{C71F7494-6745-4D2A-8887-60CF3A323D91}" type="presParOf" srcId="{8A486513-3A0D-4CCC-9C1B-131151C07446}" destId="{29A748BE-B313-4D10-8AA9-A318FB0695F1}" srcOrd="7" destOrd="0" presId="urn:microsoft.com/office/officeart/2005/8/layout/hProcess9"/>
    <dgm:cxn modelId="{B8E9DDB6-D492-4FDA-9429-E554859BE586}" type="presParOf" srcId="{8A486513-3A0D-4CCC-9C1B-131151C07446}" destId="{DC97003A-2739-4527-9A3B-8938419B292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C114-6F44-42F1-A448-18A4DC6BEBCF}">
      <dsp:nvSpPr>
        <dsp:cNvPr id="0" name=""/>
        <dsp:cNvSpPr/>
      </dsp:nvSpPr>
      <dsp:spPr>
        <a:xfrm>
          <a:off x="690086" y="0"/>
          <a:ext cx="7820977" cy="30396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6D46CB-D7D0-4A5F-9A20-5FDAC532F094}">
      <dsp:nvSpPr>
        <dsp:cNvPr id="0" name=""/>
        <dsp:cNvSpPr/>
      </dsp:nvSpPr>
      <dsp:spPr>
        <a:xfrm>
          <a:off x="112" y="911895"/>
          <a:ext cx="1722295" cy="1215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/>
            <a:t>Practice SBAR:</a:t>
          </a:r>
          <a:endParaRPr lang="en-US" sz="3300" kern="1200" dirty="0"/>
        </a:p>
      </dsp:txBody>
      <dsp:txXfrm>
        <a:off x="59465" y="971248"/>
        <a:ext cx="1603589" cy="1097154"/>
      </dsp:txXfrm>
    </dsp:sp>
    <dsp:sp modelId="{988F9634-1B4B-422E-BDD5-2B5AFE13EFD0}">
      <dsp:nvSpPr>
        <dsp:cNvPr id="0" name=""/>
        <dsp:cNvSpPr/>
      </dsp:nvSpPr>
      <dsp:spPr>
        <a:xfrm>
          <a:off x="1869769" y="911895"/>
          <a:ext cx="1722295" cy="1215860"/>
        </a:xfrm>
        <a:prstGeom prst="roundRect">
          <a:avLst/>
        </a:prstGeom>
        <a:gradFill rotWithShape="0">
          <a:gsLst>
            <a:gs pos="0">
              <a:schemeClr val="accent2">
                <a:hueOff val="-590236"/>
                <a:satOff val="-5383"/>
                <a:lumOff val="-98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590236"/>
                <a:satOff val="-5383"/>
                <a:lumOff val="-98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590236"/>
                <a:satOff val="-5383"/>
                <a:lumOff val="-98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SITUATION</a:t>
          </a:r>
          <a:endParaRPr lang="en-US" sz="1300" kern="1200" dirty="0"/>
        </a:p>
      </dsp:txBody>
      <dsp:txXfrm>
        <a:off x="1929122" y="971248"/>
        <a:ext cx="1603589" cy="1097154"/>
      </dsp:txXfrm>
    </dsp:sp>
    <dsp:sp modelId="{6CD49924-BD74-43E7-83CA-A41D99C0228F}">
      <dsp:nvSpPr>
        <dsp:cNvPr id="0" name=""/>
        <dsp:cNvSpPr/>
      </dsp:nvSpPr>
      <dsp:spPr>
        <a:xfrm>
          <a:off x="3739427" y="911895"/>
          <a:ext cx="1722295" cy="1215860"/>
        </a:xfrm>
        <a:prstGeom prst="roundRect">
          <a:avLst/>
        </a:prstGeom>
        <a:gradFill rotWithShape="0">
          <a:gsLst>
            <a:gs pos="0">
              <a:schemeClr val="accent2">
                <a:hueOff val="-1180472"/>
                <a:satOff val="-10766"/>
                <a:lumOff val="-19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180472"/>
                <a:satOff val="-10766"/>
                <a:lumOff val="-19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180472"/>
                <a:satOff val="-10766"/>
                <a:lumOff val="-19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B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BACKGROUND</a:t>
          </a:r>
          <a:endParaRPr lang="en-US" sz="1300" kern="1200" dirty="0"/>
        </a:p>
      </dsp:txBody>
      <dsp:txXfrm>
        <a:off x="3798780" y="971248"/>
        <a:ext cx="1603589" cy="1097154"/>
      </dsp:txXfrm>
    </dsp:sp>
    <dsp:sp modelId="{AEF2FCBD-4664-42BC-8BCF-FEB4F23016F4}">
      <dsp:nvSpPr>
        <dsp:cNvPr id="0" name=""/>
        <dsp:cNvSpPr/>
      </dsp:nvSpPr>
      <dsp:spPr>
        <a:xfrm>
          <a:off x="5609084" y="911895"/>
          <a:ext cx="1722295" cy="1215860"/>
        </a:xfrm>
        <a:prstGeom prst="roundRect">
          <a:avLst/>
        </a:prstGeom>
        <a:gradFill rotWithShape="0">
          <a:gsLst>
            <a:gs pos="0">
              <a:schemeClr val="accent2">
                <a:hueOff val="-1770708"/>
                <a:satOff val="-16148"/>
                <a:lumOff val="-294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770708"/>
                <a:satOff val="-16148"/>
                <a:lumOff val="-294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770708"/>
                <a:satOff val="-16148"/>
                <a:lumOff val="-294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ASSESSMENT</a:t>
          </a:r>
          <a:endParaRPr lang="en-US" sz="1300" kern="1200" dirty="0"/>
        </a:p>
      </dsp:txBody>
      <dsp:txXfrm>
        <a:off x="5668437" y="971248"/>
        <a:ext cx="1603589" cy="1097154"/>
      </dsp:txXfrm>
    </dsp:sp>
    <dsp:sp modelId="{DC97003A-2739-4527-9A3B-8938419B2922}">
      <dsp:nvSpPr>
        <dsp:cNvPr id="0" name=""/>
        <dsp:cNvSpPr/>
      </dsp:nvSpPr>
      <dsp:spPr>
        <a:xfrm>
          <a:off x="7478742" y="911895"/>
          <a:ext cx="1722295" cy="1215860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RECOMMENDATION</a:t>
          </a:r>
          <a:endParaRPr lang="en-US" sz="1400" kern="1200" dirty="0"/>
        </a:p>
      </dsp:txBody>
      <dsp:txXfrm>
        <a:off x="7538095" y="971248"/>
        <a:ext cx="1603589" cy="1097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59DF7-1EA3-4118-89FF-E539F8599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C2E5C-3D6E-415A-9A9C-4E115B5E51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144F4-65AB-4116-9A22-065CA375EE63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837BF-9C7F-471C-AA8E-9407CC7DE3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8A988-E14A-4D76-9BEB-65DC41BB43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2108-4BCC-4C29-8408-396A0093D4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70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DFE8B-BFE9-4586-AB19-2D6C64FF1618}" type="datetimeFigureOut">
              <a:rPr lang="en-US" smtClean="0"/>
              <a:t>12/15/2018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8B83-6FCA-4E54-BD53-F1BB43A9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6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9208-D0E7-413A-9269-7B7F54C07DC1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6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1500-FA7B-4F7D-9577-5016E2BD88FA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8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E3E3-5A1C-413F-A4DD-CC368409090D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4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010E-DCEC-4673-B286-D59FDCD822B4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62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8371-612A-470F-A67F-5EA665C16506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6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8DF-244A-4573-9445-035E5DCFFA8D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8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4BA-3B77-4DB7-8E43-AE3E4396B582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19C1-B4D5-4C47-9C9E-B2BDD2B9725D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94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6865-92C3-407C-8DC5-4A8BEF3F9A1F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2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BF1B-8408-4C36-9408-0921B77B8385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2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7ED-98A7-4493-A741-BD1650F9D5F6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5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1FB2-A635-4218-BBCF-E79337A7C43E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0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5B6B-4FA0-44E1-A390-E0831F6C368B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5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96C-98B8-4B75-8E0E-3348B17F9180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0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543F-135A-4D04-8295-5B86FBF9232A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0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8882-685B-418E-96ED-FDB2EAD1DAA7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6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EC16-E8DE-4657-BA96-BA3CB84A76A8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©NURSINGCASESTUDIES.COM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3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766EA2-6DD8-4836-9218-22A663DDD014}" type="datetime1">
              <a:rPr lang="en-US" smtClean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©NURSINGCASESTUDIES.COM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x.doi.org/10.1136/adc.88.7.601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C9813-451E-49B2-ACF1-E880F3925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5134" b="21814"/>
          <a:stretch/>
        </p:blipFill>
        <p:spPr>
          <a:xfrm>
            <a:off x="20" y="17938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937E884-E162-4007-828B-C8D6C3801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989" y="1922362"/>
            <a:ext cx="8689976" cy="137159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Altered </a:t>
            </a:r>
          </a:p>
          <a:p>
            <a:r>
              <a:rPr lang="en-US" sz="5400" b="1" dirty="0">
                <a:solidFill>
                  <a:srgbClr val="FFFF00"/>
                </a:solidFill>
              </a:rPr>
              <a:t>neurological function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6" name="Picture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934EBB85-2044-4CDE-83AA-748BA8E45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10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8C9D-01F1-4C2B-947D-2D1505FD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Meningitis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898AA-3469-43B4-B31F-5F9661FFF6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cap="none" dirty="0">
                <a:solidFill>
                  <a:srgbClr val="0000FF"/>
                </a:solidFill>
              </a:rPr>
              <a:t>What orders do you expect to receive and why?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5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57FF5F08-ED69-4F7E-A39A-369B8C7E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319884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8C9D-01F1-4C2B-947D-2D1505FD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Meningitis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898AA-3469-43B4-B31F-5F9661FFF6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cap="none" dirty="0">
                <a:solidFill>
                  <a:srgbClr val="0070C0"/>
                </a:solidFill>
              </a:rPr>
              <a:t>How will you implement droplet precautions?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5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3B9AA366-23C4-4FD3-AB43-139CE5BE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319081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8CB1-64E7-4D61-81D4-FB3A970CE7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Jaylee’s Diagnostic Test Results are back:</a:t>
            </a:r>
          </a:p>
          <a:p>
            <a:pPr lvl="1"/>
            <a:r>
              <a:rPr lang="en-US" cap="none" dirty="0"/>
              <a:t>LP-results are pending but the CSF was turbid and cloudy.</a:t>
            </a:r>
          </a:p>
          <a:p>
            <a:pPr lvl="1"/>
            <a:r>
              <a:rPr lang="en-US" cap="none" dirty="0"/>
              <a:t>CBC results: white count is elevated. </a:t>
            </a:r>
          </a:p>
          <a:p>
            <a:pPr marL="0" indent="0">
              <a:buNone/>
            </a:pPr>
            <a:endParaRPr lang="en-US" cap="none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7249682-865F-4CED-8BD9-54C7A105F7FB}"/>
              </a:ext>
            </a:extLst>
          </p:cNvPr>
          <p:cNvSpPr txBox="1">
            <a:spLocks/>
          </p:cNvSpPr>
          <p:nvPr/>
        </p:nvSpPr>
        <p:spPr>
          <a:xfrm>
            <a:off x="598746" y="2167731"/>
            <a:ext cx="510540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b="1" cap="none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6" name="Picture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0DBD7B53-1EB4-470E-88D5-E259DDF2B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339828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C376E327-7931-4169-AA1F-B08DF6E107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23459" r="24456" b="-2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Communication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B83BDF9-746E-4295-B078-9A6FBDB01841}"/>
              </a:ext>
            </a:extLst>
          </p:cNvPr>
          <p:cNvSpPr txBox="1">
            <a:spLocks noGrp="1"/>
          </p:cNvSpPr>
          <p:nvPr>
            <p:ph sz="quarter" idx="14"/>
          </p:nvPr>
        </p:nvSpPr>
        <p:spPr>
          <a:xfrm>
            <a:off x="913774" y="2367092"/>
            <a:ext cx="667288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solidFill>
                  <a:srgbClr val="0000FF"/>
                </a:solidFill>
              </a:rPr>
              <a:t>What education is essential to provide to Jaylee’s friends and family?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368" y="6443110"/>
            <a:ext cx="44183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©NURSINGCASESTUDIES.COM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7249682-865F-4CED-8BD9-54C7A105F7FB}"/>
              </a:ext>
            </a:extLst>
          </p:cNvPr>
          <p:cNvSpPr txBox="1">
            <a:spLocks/>
          </p:cNvSpPr>
          <p:nvPr/>
        </p:nvSpPr>
        <p:spPr>
          <a:xfrm>
            <a:off x="598746" y="2167731"/>
            <a:ext cx="510540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b="1" cap="none" dirty="0">
              <a:solidFill>
                <a:srgbClr val="0000FF"/>
              </a:solidFill>
            </a:endParaRPr>
          </a:p>
        </p:txBody>
      </p:sp>
      <p:pic>
        <p:nvPicPr>
          <p:cNvPr id="14" name="Picture 13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913ED6A6-B1AF-40A0-AC77-E68BC064A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157877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Interpreting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5BD93D87-C0E6-4955-8675-71AF3CF3C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276"/>
          <a:stretch/>
        </p:blipFill>
        <p:spPr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solidFill>
            <a:schemeClr val="bg2">
              <a:lumMod val="40000"/>
              <a:lumOff val="60000"/>
            </a:schemeClr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8CB1-64E7-4D61-81D4-FB3A970CE7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r>
              <a:rPr lang="en-US" b="1" cap="none" dirty="0">
                <a:solidFill>
                  <a:srgbClr val="0000FF"/>
                </a:solidFill>
              </a:rPr>
              <a:t>What symptoms and complications do you anticipate Jaylee may experience?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031" y="6443111"/>
            <a:ext cx="6672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©NURSINGCASESTUDIES.COM</a:t>
            </a:r>
          </a:p>
        </p:txBody>
      </p:sp>
      <p:pic>
        <p:nvPicPr>
          <p:cNvPr id="6" name="Picture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9F4D2756-3678-4546-95B3-CC7A467F5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284334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D4789EB8-C7B9-41CD-9B95-DCCECF1EB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9523DF8-9928-4EF3-8A60-071169D9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31877862-089A-47B6-8672-AE549AC151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23459" r="24456" b="-2"/>
          <a:stretch/>
        </p:blipFill>
        <p:spPr>
          <a:xfrm>
            <a:off x="20" y="10"/>
            <a:ext cx="4070535" cy="6857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0DBE017B-E5E7-4BF1-81B6-346D7281A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Responding: Communication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0C6E6-4992-451D-BA24-05019951B9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5048" y="1733550"/>
            <a:ext cx="6672887" cy="40576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cap="none" dirty="0"/>
              <a:t>You prepare to call report to RN Ami Smith:</a:t>
            </a:r>
          </a:p>
          <a:p>
            <a:pPr>
              <a:lnSpc>
                <a:spcPct val="110000"/>
              </a:lnSpc>
            </a:pPr>
            <a:r>
              <a:rPr lang="en-US" sz="1400" cap="none" dirty="0"/>
              <a:t>You have learned that Jaylee lives with a young couple and they have two small children. Jaylee spends a lot of time with them.</a:t>
            </a:r>
          </a:p>
          <a:p>
            <a:pPr>
              <a:lnSpc>
                <a:spcPct val="110000"/>
              </a:lnSpc>
            </a:pPr>
            <a:r>
              <a:rPr lang="en-US" sz="1400" cap="none" dirty="0"/>
              <a:t>Jaylee’s LOC has decreased since arrival to the Emergency Department. She is agitated and confused. </a:t>
            </a:r>
          </a:p>
          <a:p>
            <a:pPr>
              <a:lnSpc>
                <a:spcPct val="110000"/>
              </a:lnSpc>
            </a:pPr>
            <a:r>
              <a:rPr lang="en-US" sz="1400" cap="none" dirty="0"/>
              <a:t>Soft wrist restraints are ordered bilaterally. </a:t>
            </a:r>
          </a:p>
          <a:p>
            <a:pPr>
              <a:lnSpc>
                <a:spcPct val="110000"/>
              </a:lnSpc>
            </a:pPr>
            <a:r>
              <a:rPr lang="en-US" sz="1400" cap="none" dirty="0"/>
              <a:t>No family at bedside. </a:t>
            </a:r>
          </a:p>
          <a:p>
            <a:pPr>
              <a:lnSpc>
                <a:spcPct val="110000"/>
              </a:lnSpc>
            </a:pPr>
            <a:r>
              <a:rPr lang="en-US" sz="1400" cap="none" dirty="0"/>
              <a:t>CSF elevated protein and decreased glucose. </a:t>
            </a:r>
          </a:p>
          <a:p>
            <a:pPr>
              <a:lnSpc>
                <a:spcPct val="110000"/>
              </a:lnSpc>
            </a:pPr>
            <a:r>
              <a:rPr lang="en-US" sz="1400" cap="none" dirty="0"/>
              <a:t>Blood cultures sent. </a:t>
            </a:r>
          </a:p>
          <a:p>
            <a:pPr>
              <a:lnSpc>
                <a:spcPct val="110000"/>
              </a:lnSpc>
            </a:pPr>
            <a:r>
              <a:rPr lang="en-US" sz="1400" cap="none" dirty="0"/>
              <a:t>Received one dose of IV Ampicillin.</a:t>
            </a:r>
          </a:p>
          <a:p>
            <a:pPr>
              <a:lnSpc>
                <a:spcPct val="110000"/>
              </a:lnSpc>
            </a:pPr>
            <a:r>
              <a:rPr lang="en-US" sz="1400" cap="none" dirty="0"/>
              <a:t>One seizure lasting approximately 45 seconds.</a:t>
            </a:r>
          </a:p>
          <a:p>
            <a:pPr>
              <a:lnSpc>
                <a:spcPct val="110000"/>
              </a:lnSpc>
            </a:pPr>
            <a:r>
              <a:rPr lang="en-US" sz="1400" cap="none" dirty="0"/>
              <a:t>IVF’s: LR @ 50 ml/hour.</a:t>
            </a:r>
            <a:endParaRPr lang="en-US" sz="1400" cap="none" dirty="0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C1A230AA-FCCE-4008-A77C-D74AB0F5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4239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4" y="6492875"/>
            <a:ext cx="49186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©NURSINGCASESTUDIES.COM</a:t>
            </a:r>
          </a:p>
        </p:txBody>
      </p:sp>
      <p:pic>
        <p:nvPicPr>
          <p:cNvPr id="12" name="Picture 11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44473677-2572-47AC-9902-E430277B0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48564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AC1D0BB8-9BD1-42C5-91EA-27669094A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61E0EC-A983-4DF0-AF6B-CFFEA0192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Communication</a:t>
            </a:r>
            <a:br>
              <a:rPr lang="en-US" dirty="0"/>
            </a:br>
            <a:r>
              <a:rPr lang="en-US" dirty="0"/>
              <a:t>What information will you include in BS handover?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1550" y="6492875"/>
            <a:ext cx="6672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©NURSINGCASESTUDIES.COM</a:t>
            </a:r>
          </a:p>
        </p:txBody>
      </p:sp>
      <p:graphicFrame>
        <p:nvGraphicFramePr>
          <p:cNvPr id="35" name="Content Placeholder 3">
            <a:extLst>
              <a:ext uri="{FF2B5EF4-FFF2-40B4-BE49-F238E27FC236}">
                <a16:creationId xmlns:a16="http://schemas.microsoft.com/office/drawing/2014/main" id="{762E0F72-1790-480E-8218-B524F29F4BE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06997949"/>
              </p:ext>
            </p:extLst>
          </p:nvPr>
        </p:nvGraphicFramePr>
        <p:xfrm>
          <a:off x="1476375" y="2532475"/>
          <a:ext cx="9201150" cy="30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68A8E777-90D7-4DAB-AC0D-F7F1A08F15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270309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- SBAR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0C6E6-4992-451D-BA24-05019951B9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66800" y="2367092"/>
            <a:ext cx="10210800" cy="3424107"/>
          </a:xfrm>
        </p:spPr>
        <p:txBody>
          <a:bodyPr>
            <a:normAutofit/>
          </a:bodyPr>
          <a:lstStyle/>
          <a:p>
            <a:r>
              <a:rPr lang="en-US" b="1" cap="none" dirty="0"/>
              <a:t>Based on the information you have what information will you include when you call report. </a:t>
            </a:r>
          </a:p>
          <a:p>
            <a:r>
              <a:rPr lang="en-US" b="1" cap="none" dirty="0"/>
              <a:t>Practice using the SBAR format. </a:t>
            </a:r>
            <a:endParaRPr lang="en-US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5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E751AE41-414D-4B76-A89A-AFC9BE8D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237433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C4ECF343-36D1-4D60-AAE7-586ABE6A2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" r="2149" b="-2"/>
          <a:stretch/>
        </p:blipFill>
        <p:spPr>
          <a:xfrm>
            <a:off x="8121445" y="1862231"/>
            <a:ext cx="3427091" cy="3142456"/>
          </a:xfrm>
          <a:prstGeom prst="roundRect">
            <a:avLst>
              <a:gd name="adj" fmla="val 5301"/>
            </a:avLst>
          </a:prstGeom>
          <a:solidFill>
            <a:schemeClr val="bg2">
              <a:lumMod val="40000"/>
              <a:lumOff val="60000"/>
            </a:schemeClr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Communication - SBAR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0C6E6-4992-451D-BA24-05019951B9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3774" y="2367092"/>
            <a:ext cx="6564207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cap="none" dirty="0"/>
              <a:t>Situation:</a:t>
            </a:r>
            <a:endParaRPr lang="en-US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96" y="6498395"/>
            <a:ext cx="44183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©NURSINGCASESTUDIES.COM</a:t>
            </a:r>
          </a:p>
        </p:txBody>
      </p:sp>
      <p:pic>
        <p:nvPicPr>
          <p:cNvPr id="11" name="Picture 1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72A11DF9-3BC4-4D61-AD18-381585CF7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1412700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C4ECF343-36D1-4D60-AAE7-586ABE6A2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1" r="2149" b="-2"/>
          <a:stretch/>
        </p:blipFill>
        <p:spPr>
          <a:xfrm>
            <a:off x="8121445" y="1862231"/>
            <a:ext cx="3427091" cy="3142456"/>
          </a:xfrm>
          <a:prstGeom prst="roundRect">
            <a:avLst>
              <a:gd name="adj" fmla="val 5301"/>
            </a:avLst>
          </a:prstGeom>
          <a:solidFill>
            <a:schemeClr val="bg2">
              <a:lumMod val="40000"/>
              <a:lumOff val="60000"/>
            </a:schemeClr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Communication - SBAR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0C6E6-4992-451D-BA24-05019951B9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3774" y="2367092"/>
            <a:ext cx="6564207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cap="none" dirty="0"/>
              <a:t>Background:</a:t>
            </a:r>
            <a:endParaRPr lang="en-US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01" y="6458047"/>
            <a:ext cx="44183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©NURSINGCASESTUDIES.COM</a:t>
            </a:r>
          </a:p>
        </p:txBody>
      </p:sp>
      <p:pic>
        <p:nvPicPr>
          <p:cNvPr id="11" name="Picture 1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72A11DF9-3BC4-4D61-AD18-381585CF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89804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15B7CFBC-278E-40CA-A116-6352893BB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" r="2177" b="-2"/>
          <a:stretch/>
        </p:blipFill>
        <p:spPr>
          <a:xfrm>
            <a:off x="1" y="10"/>
            <a:ext cx="7552944" cy="6857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3B0E537-E1E7-41BF-B9EE-FB44D53D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Patient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88F1-E001-449E-AEAE-C37456060E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cap="none" dirty="0">
                <a:latin typeface="+mj-lt"/>
                <a:cs typeface="Arial" panose="020B0604020202020204" pitchFamily="34" charset="0"/>
              </a:rPr>
              <a:t>Jaylee Kraft is a 19-year-old African American college student. </a:t>
            </a:r>
          </a:p>
          <a:p>
            <a:pPr>
              <a:defRPr/>
            </a:pPr>
            <a:r>
              <a:rPr lang="en-US" sz="1800" cap="none" dirty="0">
                <a:latin typeface="+mj-lt"/>
                <a:cs typeface="Arial" panose="020B0604020202020204" pitchFamily="34" charset="0"/>
              </a:rPr>
              <a:t>She arrived to the emergency department where you work.</a:t>
            </a:r>
          </a:p>
          <a:p>
            <a:pPr>
              <a:defRPr/>
            </a:pPr>
            <a:r>
              <a:rPr lang="en-US" sz="1800" cap="none" dirty="0">
                <a:latin typeface="+mj-lt"/>
                <a:cs typeface="Arial" panose="020B0604020202020204" pitchFamily="34" charset="0"/>
              </a:rPr>
              <a:t>She was accompanied by two of her friends.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028" y="6479730"/>
            <a:ext cx="58184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©NURSINGCASESTUDIES.COM</a:t>
            </a:r>
          </a:p>
        </p:txBody>
      </p:sp>
      <p:pic>
        <p:nvPicPr>
          <p:cNvPr id="12" name="Picture 11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51742533-1334-4A17-8BEF-2A65F9420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171541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C4ECF343-36D1-4D60-AAE7-586ABE6A2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" r="2149" b="-2"/>
          <a:stretch/>
        </p:blipFill>
        <p:spPr>
          <a:xfrm>
            <a:off x="8121445" y="1862231"/>
            <a:ext cx="3427091" cy="3142456"/>
          </a:xfrm>
          <a:prstGeom prst="roundRect">
            <a:avLst>
              <a:gd name="adj" fmla="val 5301"/>
            </a:avLst>
          </a:prstGeom>
          <a:solidFill>
            <a:schemeClr val="bg2">
              <a:lumMod val="40000"/>
              <a:lumOff val="60000"/>
            </a:schemeClr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Communication - SBAR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0C6E6-4992-451D-BA24-05019951B9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3774" y="2367092"/>
            <a:ext cx="6564207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cap="none" dirty="0"/>
              <a:t>Assessment:</a:t>
            </a:r>
            <a:endParaRPr lang="en-US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89766"/>
            <a:ext cx="44183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©NURSINGCASESTUDIES.COM</a:t>
            </a:r>
          </a:p>
        </p:txBody>
      </p:sp>
      <p:pic>
        <p:nvPicPr>
          <p:cNvPr id="11" name="Picture 1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72A11DF9-3BC4-4D61-AD18-381585CF7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132605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C4ECF343-36D1-4D60-AAE7-586ABE6A2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" r="2149" b="-2"/>
          <a:stretch/>
        </p:blipFill>
        <p:spPr>
          <a:xfrm>
            <a:off x="8121445" y="1862231"/>
            <a:ext cx="3427091" cy="3142456"/>
          </a:xfrm>
          <a:prstGeom prst="roundRect">
            <a:avLst>
              <a:gd name="adj" fmla="val 5301"/>
            </a:avLst>
          </a:prstGeom>
          <a:solidFill>
            <a:schemeClr val="bg2">
              <a:lumMod val="40000"/>
              <a:lumOff val="60000"/>
            </a:schemeClr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Communication - SBAR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0C6E6-4992-451D-BA24-05019951B9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3774" y="2367092"/>
            <a:ext cx="6564207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cap="none" dirty="0"/>
              <a:t>Recommendation:</a:t>
            </a:r>
            <a:endParaRPr lang="en-US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690" y="6400799"/>
            <a:ext cx="44183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©NURSINGCASESTUDIES.COM</a:t>
            </a:r>
          </a:p>
        </p:txBody>
      </p:sp>
      <p:pic>
        <p:nvPicPr>
          <p:cNvPr id="11" name="Picture 1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72A11DF9-3BC4-4D61-AD18-381585CF7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212392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FAE7875D-1565-4003-B3D6-F92D2BF5A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59" r="24456" b="-2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Medication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8CB1-64E7-4D61-81D4-FB3A970CE7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37685" y="2367092"/>
            <a:ext cx="5467976" cy="3424107"/>
          </a:xfrm>
        </p:spPr>
        <p:txBody>
          <a:bodyPr>
            <a:normAutofit/>
          </a:bodyPr>
          <a:lstStyle/>
          <a:p>
            <a:r>
              <a:rPr lang="en-US" cap="none" dirty="0"/>
              <a:t>Nurse Smith is the RN is assuming care of Miss Kraft in the ICU. </a:t>
            </a:r>
          </a:p>
          <a:p>
            <a:r>
              <a:rPr lang="en-US" cap="none" dirty="0"/>
              <a:t>What medication orders can she anticipate and why?</a:t>
            </a:r>
          </a:p>
          <a:p>
            <a:pPr marL="0" indent="0">
              <a:buNone/>
            </a:pPr>
            <a:endParaRPr lang="en-US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550" y="6442979"/>
            <a:ext cx="4418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©NURSINGCASESTUDIES.COM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5373D702-A4B7-4954-82F4-52B301F67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147154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dirty="0"/>
              <a:t>Medication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8CB1-64E7-4D61-81D4-FB3A970CE7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cap="none" dirty="0"/>
              <a:t>Jaylee has been prescribed codeine.</a:t>
            </a:r>
          </a:p>
          <a:p>
            <a:pPr marL="457200" lvl="1" indent="0">
              <a:buNone/>
            </a:pPr>
            <a:r>
              <a:rPr lang="en-US" sz="2000" cap="none" dirty="0"/>
              <a:t>Why was this medication ordered?</a:t>
            </a:r>
          </a:p>
          <a:p>
            <a:pPr marL="457200" lvl="1" indent="0">
              <a:buNone/>
            </a:pPr>
            <a:r>
              <a:rPr lang="en-US" sz="2000" cap="none" dirty="0"/>
              <a:t>What side effect of codeine are you concerned about?</a:t>
            </a:r>
            <a:endParaRPr lang="en-US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71577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5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B808CD63-F8DD-4645-A2BD-6B0C1B76F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2126083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6B12FC-50DB-4E18-9ED9-D79968CB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988" y="1416605"/>
            <a:ext cx="3072435" cy="475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7071276" cy="1596177"/>
          </a:xfrm>
        </p:spPr>
        <p:txBody>
          <a:bodyPr/>
          <a:lstStyle/>
          <a:p>
            <a:r>
              <a:rPr lang="en-US" dirty="0"/>
              <a:t>What nursing interventions Will nurse smith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8CB1-64E7-4D61-81D4-FB3A970CE7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855" y="2309648"/>
            <a:ext cx="3642279" cy="4144002"/>
          </a:xfrm>
        </p:spPr>
        <p:txBody>
          <a:bodyPr>
            <a:normAutofit/>
          </a:bodyPr>
          <a:lstStyle/>
          <a:p>
            <a:endParaRPr lang="en-US" sz="3600" cap="none" dirty="0"/>
          </a:p>
          <a:p>
            <a:endParaRPr lang="en-US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7" name="Picture 6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17994237-CFBF-45E8-BBB7-2767C8AF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1611669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3CAF-B895-4185-84BE-3946E947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 b="1" dirty="0">
                <a:solidFill>
                  <a:srgbClr val="0000FF"/>
                </a:solidFill>
              </a:rPr>
              <a:t>viral</a:t>
            </a:r>
            <a:r>
              <a:rPr lang="en-US" dirty="0"/>
              <a:t> meningitis different </a:t>
            </a:r>
            <a:br>
              <a:rPr lang="en-US" dirty="0"/>
            </a:br>
            <a:r>
              <a:rPr lang="en-US" dirty="0"/>
              <a:t>than </a:t>
            </a:r>
            <a:r>
              <a:rPr lang="en-US" b="1" dirty="0">
                <a:solidFill>
                  <a:srgbClr val="0000FF"/>
                </a:solidFill>
              </a:rPr>
              <a:t>bacterial</a:t>
            </a:r>
            <a:r>
              <a:rPr lang="en-US" dirty="0"/>
              <a:t> meningitis?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4" name="Picture 3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73518FF4-F031-4AAE-B5DE-ED427012E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3259949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A14E-0186-415A-A846-435AB406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Interpreting: Discharge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5C3AAC-659F-40C2-9ABA-6C83DE10A3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422097" cy="3473414"/>
          </a:xfrm>
        </p:spPr>
        <p:txBody>
          <a:bodyPr>
            <a:normAutofit/>
          </a:bodyPr>
          <a:lstStyle/>
          <a:p>
            <a:r>
              <a:rPr lang="en-US" cap="none" dirty="0"/>
              <a:t>What will be important considerations for discharge planning?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6" name="Picture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C2B07F83-5738-4DA7-BF49-84CF95A0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3113942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A14E-0186-415A-A846-435AB406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5C3AAC-659F-40C2-9ABA-6C83DE10A3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422097" cy="347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References </a:t>
            </a:r>
          </a:p>
          <a:p>
            <a:pPr lvl="0"/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Lewis, S. L., Dirksen, S. R., Heitkemper, M. M., Bucher, L., &amp; Camera, I. M. (2011). </a:t>
            </a:r>
            <a:r>
              <a:rPr lang="en-US" i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Medical-surgical nursing: Assessment and management of clinical problems 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(8th ed.). St. Louis, MO: Elsevier.</a:t>
            </a:r>
          </a:p>
          <a:p>
            <a:pPr lvl="0"/>
            <a:r>
              <a:rPr lang="en-US" cap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LeMone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P., Burke, K. M., </a:t>
            </a:r>
            <a:r>
              <a:rPr lang="en-US" cap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Bauldoff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G., &amp; </a:t>
            </a:r>
            <a:r>
              <a:rPr lang="en-US" cap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Gubrud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-Howe, P. M. (2015). </a:t>
            </a:r>
            <a:r>
              <a:rPr lang="en-US" i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Medical-surgical nursing: clinical reasoning in patient care.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Sixth edition. Boston: Pearson.</a:t>
            </a:r>
          </a:p>
          <a:p>
            <a:pPr lvl="0"/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Pathan N, Faust SN, Levin M (2003, July 1). Pathophysiology of meningococcal meningitis and </a:t>
            </a:r>
            <a:r>
              <a:rPr lang="en-US" cap="none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septicaemia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. </a:t>
            </a:r>
            <a:r>
              <a:rPr lang="en-US" i="1" cap="none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Archives of Disease in Childhood, 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88, 601-607. </a:t>
            </a:r>
            <a:r>
              <a:rPr lang="en-US" cap="none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doi</a:t>
            </a: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: 10.1136/adc.88.7.601.</a:t>
            </a:r>
            <a:endParaRPr lang="en-US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6" name="Picture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C2B07F83-5738-4DA7-BF49-84CF95A0F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2707531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3A760ABB-F444-4DF2-A386-8E7FF6B7C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/>
          </a:blip>
          <a:srcRect t="10684" b="252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243A0-CDE2-4BC9-9485-9E94DE30E7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306638" y="3334373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©NURSINGCASESTUDIES.COM</a:t>
            </a:r>
          </a:p>
        </p:txBody>
      </p:sp>
      <p:pic>
        <p:nvPicPr>
          <p:cNvPr id="9" name="Picture 8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2D975F11-EE9E-4995-9E22-2B6D572FF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610052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1F79-C863-4EE9-BCB7-29DFB5A0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data</a:t>
            </a:r>
            <a:br>
              <a:rPr lang="en-US" dirty="0"/>
            </a:br>
            <a:r>
              <a:rPr lang="en-US" dirty="0"/>
              <a:t>From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E0A2E-B055-4068-80D3-8A90C7AD75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Jaylee moved in with the family of some friends a few weeks ago to save money.  </a:t>
            </a:r>
          </a:p>
          <a:p>
            <a:r>
              <a:rPr lang="en-US" cap="none" dirty="0"/>
              <a:t>She is known to be an attentive student.</a:t>
            </a:r>
          </a:p>
          <a:p>
            <a:r>
              <a:rPr lang="en-US" cap="none" dirty="0"/>
              <a:t>Jaylee is majoring in photography and has a side business taking advertising photos for local businesses.</a:t>
            </a:r>
          </a:p>
          <a:p>
            <a:r>
              <a:rPr lang="en-US" cap="none" dirty="0"/>
              <a:t>She loves hiking and taking outdoor pictures.</a:t>
            </a:r>
          </a:p>
          <a:p>
            <a:r>
              <a:rPr lang="en-US" cap="none" dirty="0"/>
              <a:t>She is usually very “easy going.”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  <p:pic>
        <p:nvPicPr>
          <p:cNvPr id="5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C07A9338-955B-4BEC-948E-757F9DF49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24285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edia-public.canva.com/MACViDwclM8/1/screen.jpg">
            <a:extLst>
              <a:ext uri="{FF2B5EF4-FFF2-40B4-BE49-F238E27FC236}">
                <a16:creationId xmlns:a16="http://schemas.microsoft.com/office/drawing/2014/main" id="{CF5DDB6A-F853-49FE-BA72-9EBDAC829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8" r="2" b="2"/>
          <a:stretch/>
        </p:blipFill>
        <p:spPr bwMode="auto">
          <a:xfrm>
            <a:off x="1" y="10"/>
            <a:ext cx="7479157" cy="685799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Content Placeholder 4">
            <a:extLst>
              <a:ext uri="{FF2B5EF4-FFF2-40B4-BE49-F238E27FC236}">
                <a16:creationId xmlns:a16="http://schemas.microsoft.com/office/drawing/2014/main" id="{1B3637C3-E37B-4E83-87DB-3BF7ACBCEE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9924" y="2367092"/>
            <a:ext cx="3310563" cy="3424107"/>
          </a:xfrm>
        </p:spPr>
        <p:txBody>
          <a:bodyPr>
            <a:normAutofit/>
          </a:bodyPr>
          <a:lstStyle/>
          <a:p>
            <a:r>
              <a:rPr lang="en-US" sz="1700" cap="none" dirty="0">
                <a:latin typeface="Arial" panose="020B0604020202020204" pitchFamily="34" charset="0"/>
                <a:cs typeface="Arial" panose="020B0604020202020204" pitchFamily="34" charset="0"/>
              </a:rPr>
              <a:t>The friends were on an overnight hiking trip.</a:t>
            </a:r>
          </a:p>
          <a:p>
            <a:r>
              <a:rPr lang="en-US" sz="1700" cap="none" dirty="0">
                <a:latin typeface="Arial" panose="020B0604020202020204" pitchFamily="34" charset="0"/>
                <a:cs typeface="Arial" panose="020B0604020202020204" pitchFamily="34" charset="0"/>
              </a:rPr>
              <a:t>They camped Saturday night and the three friends shared a tent together. </a:t>
            </a:r>
          </a:p>
          <a:p>
            <a:r>
              <a:rPr lang="en-US" sz="1700" cap="none" dirty="0">
                <a:latin typeface="Arial" panose="020B0604020202020204" pitchFamily="34" charset="0"/>
                <a:cs typeface="Arial" panose="020B0604020202020204" pitchFamily="34" charset="0"/>
              </a:rPr>
              <a:t>Jaylee seemed fine on Saturday.</a:t>
            </a:r>
          </a:p>
        </p:txBody>
      </p:sp>
      <p:sp useBgFill="1">
        <p:nvSpPr>
          <p:cNvPr id="6" name="Title 6">
            <a:extLst>
              <a:ext uri="{FF2B5EF4-FFF2-40B4-BE49-F238E27FC236}">
                <a16:creationId xmlns:a16="http://schemas.microsoft.com/office/drawing/2014/main" id="{F2C08525-33C8-4204-9F64-114591AB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925" y="366104"/>
            <a:ext cx="3310563" cy="159617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Subjective Data</a:t>
            </a:r>
            <a:br>
              <a:rPr lang="en-US" dirty="0"/>
            </a:br>
            <a:r>
              <a:rPr lang="en-US" dirty="0"/>
              <a:t>From Friends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" y="6439086"/>
            <a:ext cx="6672887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©NURSINGCASESTUDIES.COM</a:t>
            </a:r>
          </a:p>
        </p:txBody>
      </p:sp>
      <p:pic>
        <p:nvPicPr>
          <p:cNvPr id="7" name="Picture 6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B9F66FCF-7AE4-434D-A033-4606B97BC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111925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4590D6-2170-48DE-BC5E-EA42C085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25" y="256567"/>
            <a:ext cx="10364451" cy="159617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Subjective Data</a:t>
            </a:r>
            <a:br>
              <a:rPr lang="en-US" dirty="0"/>
            </a:br>
            <a:r>
              <a:rPr lang="en-US" dirty="0"/>
              <a:t>From Friends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7D7AD-B37D-48C0-B443-330963FE72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700" cap="none" dirty="0">
                <a:latin typeface="+mj-lt"/>
                <a:cs typeface="Arial" panose="020B0604020202020204" pitchFamily="34" charset="0"/>
              </a:rPr>
              <a:t>During their Sunday hike Jaylee complained about the bright sunlight and borrowed her friend’s hat to help block the sunlight. </a:t>
            </a:r>
          </a:p>
          <a:p>
            <a:r>
              <a:rPr lang="en-US" sz="1700" cap="none" dirty="0">
                <a:latin typeface="+mj-lt"/>
                <a:cs typeface="Arial" panose="020B0604020202020204" pitchFamily="34" charset="0"/>
              </a:rPr>
              <a:t>She had trouble using her camera. </a:t>
            </a:r>
          </a:p>
          <a:p>
            <a:r>
              <a:rPr lang="en-US" sz="1700" cap="none" dirty="0">
                <a:latin typeface="+mj-lt"/>
                <a:cs typeface="Arial" panose="020B0604020202020204" pitchFamily="34" charset="0"/>
              </a:rPr>
              <a:t>She complained her neck was stiff and took very few pictures. </a:t>
            </a:r>
          </a:p>
          <a:p>
            <a:r>
              <a:rPr lang="en-US" sz="1700" cap="none" dirty="0">
                <a:latin typeface="+mj-lt"/>
                <a:cs typeface="Arial" panose="020B0604020202020204" pitchFamily="34" charset="0"/>
              </a:rPr>
              <a:t>She finally decided to go back to the campsite and wait for her friends there. </a:t>
            </a:r>
          </a:p>
          <a:p>
            <a:r>
              <a:rPr lang="en-US" sz="1700" cap="none" dirty="0">
                <a:latin typeface="+mj-lt"/>
                <a:cs typeface="Arial" panose="020B0604020202020204" pitchFamily="34" charset="0"/>
              </a:rPr>
              <a:t>A few hours later the friends arrived back to the campsite to find Jaylee laying in the tent. She was uncomfortable and extremely irritable. </a:t>
            </a:r>
          </a:p>
          <a:p>
            <a:r>
              <a:rPr lang="en-US" sz="1700" cap="none" dirty="0">
                <a:latin typeface="+mj-lt"/>
                <a:cs typeface="Arial" panose="020B0604020202020204" pitchFamily="34" charset="0"/>
              </a:rPr>
              <a:t>Jaylee complained of a severe headache. She was sweating, had chills, and seemed to have a temperature. </a:t>
            </a:r>
          </a:p>
          <a:p>
            <a:r>
              <a:rPr lang="en-US" sz="1700" cap="none" dirty="0">
                <a:latin typeface="+mj-lt"/>
                <a:cs typeface="Arial" panose="020B0604020202020204" pitchFamily="34" charset="0"/>
              </a:rPr>
              <a:t>The friends decided to take her to a local emergency department.</a:t>
            </a:r>
          </a:p>
          <a:p>
            <a:endParaRPr lang="en-US" sz="17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72887" cy="365125"/>
          </a:xfrm>
        </p:spPr>
        <p:txBody>
          <a:bodyPr/>
          <a:lstStyle/>
          <a:p>
            <a:r>
              <a:rPr lang="en-US" dirty="0"/>
              <a:t>©NURSINGCASESTUDIES.COM</a:t>
            </a:r>
          </a:p>
        </p:txBody>
      </p:sp>
    </p:spTree>
    <p:extLst>
      <p:ext uri="{BB962C8B-B14F-4D97-AF65-F5344CB8AC3E}">
        <p14:creationId xmlns:p14="http://schemas.microsoft.com/office/powerpoint/2010/main" val="421027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FA9EC0-EC4C-4C38-9AAE-4E94F5FB00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151" r="2149" b="-2"/>
          <a:stretch/>
        </p:blipFill>
        <p:spPr>
          <a:xfrm>
            <a:off x="1" y="10"/>
            <a:ext cx="7479157" cy="6857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4ED4204-4CF4-4FAA-9383-1ED1B4CF9E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58642" y="265382"/>
            <a:ext cx="3929425" cy="624840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cap="none" dirty="0"/>
              <a:t>You ask Jaylee’s friends to leave the room while you speak to Jaylee privately to ensure you have permission for them to be in the room.</a:t>
            </a:r>
          </a:p>
          <a:p>
            <a:r>
              <a:rPr lang="en-US" sz="1800" cap="none" dirty="0"/>
              <a:t>Jaylee becomes impatient and snaps at you for demanding her friends leave the room. Looking very concerned, one of her friends explains that she doesn’t usually act like this. </a:t>
            </a:r>
          </a:p>
          <a:p>
            <a:r>
              <a:rPr lang="en-US" sz="1800" cap="none" dirty="0"/>
              <a:t>With Jaylee’s permission you proceed with bedside handover. The friends share the details about the weekend and Jaylee’s typically pleasant demeanor.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6672887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©NURSINGCASESTUDIES.COM</a:t>
            </a:r>
          </a:p>
        </p:txBody>
      </p:sp>
      <p:pic>
        <p:nvPicPr>
          <p:cNvPr id="5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3593A1F8-BDDF-4F5E-AD3C-045DB55F5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349111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093BF7EC-3D28-4B07-AE81-DBA4E4D0D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59" r="24456" b="-2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A04EC0-1983-4E10-8376-5EE5964F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Objective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CDC53-F53C-4D5A-8A6F-066215ABC9B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367092"/>
                <a:ext cx="6672887" cy="3424107"/>
              </a:xfrm>
            </p:spPr>
            <p:txBody>
              <a:bodyPr>
                <a:normAutofit/>
              </a:bodyPr>
              <a:lstStyle/>
              <a:p>
                <a:r>
                  <a:rPr lang="en-US" cap="none" dirty="0"/>
                  <a:t>During bedside handover you note that Jaylee is extremely agitated and is at times confused. </a:t>
                </a:r>
              </a:p>
              <a:p>
                <a:r>
                  <a:rPr lang="en-US" cap="none" dirty="0"/>
                  <a:t>She has dry mucous membranes, cracked lips and small petechiae over the upper torso and abdomen. </a:t>
                </a:r>
              </a:p>
              <a:p>
                <a:r>
                  <a:rPr lang="en-US" cap="none" dirty="0"/>
                  <a:t>Her temperature is 40.0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(104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BP 130/74, RR 22, HR 86.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CDC53-F53C-4D5A-8A6F-066215ABC9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367092"/>
                <a:ext cx="6672887" cy="3424107"/>
              </a:xfrm>
              <a:blipFill>
                <a:blip r:embed="rId5"/>
                <a:stretch>
                  <a:fillRect l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688" y="6443111"/>
            <a:ext cx="4418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©NURSINGCASESTUDIES.COM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5B8450EE-E763-4D31-97A6-278A4BAC1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186401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093BF7EC-3D28-4B07-AE81-DBA4E4D0D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9" r="24456" b="-2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A04EC0-1983-4E10-8376-5EE5964F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ASSESSING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DC53-F53C-4D5A-8A6F-066215ABC9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/>
              <a:t>Based on your assessment and the Jaylee’s history, what concerns you the most? </a:t>
            </a:r>
          </a:p>
          <a:p>
            <a:pPr marL="0" indent="0">
              <a:buNone/>
            </a:pPr>
            <a:r>
              <a:rPr lang="en-US" cap="none" dirty="0"/>
              <a:t>What are your top priorities?</a:t>
            </a:r>
          </a:p>
          <a:p>
            <a:pPr marL="0" indent="0">
              <a:buNone/>
            </a:pPr>
            <a:r>
              <a:rPr lang="en-US" cap="none" dirty="0"/>
              <a:t>What diagnosis do you suspect?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1" y="6438446"/>
            <a:ext cx="4418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©NURSINGCASESTUDIES.COM</a:t>
            </a:r>
          </a:p>
        </p:txBody>
      </p:sp>
      <p:pic>
        <p:nvPicPr>
          <p:cNvPr id="6" name="Picture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8BFF14F7-7573-4173-8B66-1FA05DB7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75402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F0FB7D4A-EBF2-43D6-8608-83D74487D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" r="2177" b="-2"/>
          <a:stretch/>
        </p:blipFill>
        <p:spPr>
          <a:xfrm>
            <a:off x="-9329" y="10"/>
            <a:ext cx="7552944" cy="68579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B7EDE6-3D42-4CAA-9333-E166496D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Bacterial Meningitis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4DD3-9884-4D42-9260-B991CF327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 cap="none" dirty="0"/>
              <a:t>What symptoms lead you to believe Jaylee may have bacterial meningitis?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25" y="6470403"/>
            <a:ext cx="58184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©NURSINGCASESTUDIES.COM</a:t>
            </a:r>
          </a:p>
        </p:txBody>
      </p:sp>
      <p:pic>
        <p:nvPicPr>
          <p:cNvPr id="11" name="Picture 1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CC757A59-E91A-440D-89E4-7B61FF95A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6093948"/>
            <a:ext cx="1241000" cy="698063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</p:spTree>
    <p:extLst>
      <p:ext uri="{BB962C8B-B14F-4D97-AF65-F5344CB8AC3E}">
        <p14:creationId xmlns:p14="http://schemas.microsoft.com/office/powerpoint/2010/main" val="346731601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1647</TotalTime>
  <Words>920</Words>
  <Application>Microsoft Office PowerPoint</Application>
  <PresentationFormat>Widescreen</PresentationFormat>
  <Paragraphs>127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Tw Cen MT</vt:lpstr>
      <vt:lpstr>Droplet</vt:lpstr>
      <vt:lpstr>PowerPoint Presentation</vt:lpstr>
      <vt:lpstr>Patient Profile</vt:lpstr>
      <vt:lpstr>Subjective data From Friends</vt:lpstr>
      <vt:lpstr> Subjective Data From Friends</vt:lpstr>
      <vt:lpstr> Subjective Data From Friends</vt:lpstr>
      <vt:lpstr>PowerPoint Presentation</vt:lpstr>
      <vt:lpstr>Objective data</vt:lpstr>
      <vt:lpstr>ASSESSING</vt:lpstr>
      <vt:lpstr>Bacterial Meningitis</vt:lpstr>
      <vt:lpstr>Bacterial Meningitis</vt:lpstr>
      <vt:lpstr>Bacterial Meningitis</vt:lpstr>
      <vt:lpstr>Diagnostic test results</vt:lpstr>
      <vt:lpstr>Communication </vt:lpstr>
      <vt:lpstr>Interpreting</vt:lpstr>
      <vt:lpstr>Responding: Communication </vt:lpstr>
      <vt:lpstr>Communication What information will you include in BS handover?  </vt:lpstr>
      <vt:lpstr>Communication - SBAR</vt:lpstr>
      <vt:lpstr>Communication - SBAR</vt:lpstr>
      <vt:lpstr>Communication - SBAR</vt:lpstr>
      <vt:lpstr>Communication - SBAR</vt:lpstr>
      <vt:lpstr>Communication - SBAR</vt:lpstr>
      <vt:lpstr>Medication orders</vt:lpstr>
      <vt:lpstr>Medication orders</vt:lpstr>
      <vt:lpstr>What nursing interventions Will nurse smith expect?</vt:lpstr>
      <vt:lpstr>How is viral meningitis different  than bacterial meningitis?</vt:lpstr>
      <vt:lpstr>Interpreting: Discharge planning</vt:lpstr>
      <vt:lpstr>References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</dc:creator>
  <cp:lastModifiedBy>Theresa</cp:lastModifiedBy>
  <cp:revision>75</cp:revision>
  <cp:lastPrinted>2018-04-10T02:57:12Z</cp:lastPrinted>
  <dcterms:created xsi:type="dcterms:W3CDTF">2018-03-21T15:05:41Z</dcterms:created>
  <dcterms:modified xsi:type="dcterms:W3CDTF">2018-12-15T17:57:07Z</dcterms:modified>
</cp:coreProperties>
</file>